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3" r:id="rId5"/>
    <p:sldMasterId id="2147483685" r:id="rId6"/>
  </p:sldMasterIdLst>
  <p:notesMasterIdLst>
    <p:notesMasterId r:id="rId20"/>
  </p:notesMasterIdLst>
  <p:handoutMasterIdLst>
    <p:handoutMasterId r:id="rId21"/>
  </p:handoutMasterIdLst>
  <p:sldIdLst>
    <p:sldId id="256" r:id="rId7"/>
    <p:sldId id="257" r:id="rId8"/>
    <p:sldId id="380" r:id="rId9"/>
    <p:sldId id="381" r:id="rId10"/>
    <p:sldId id="378" r:id="rId11"/>
    <p:sldId id="382" r:id="rId12"/>
    <p:sldId id="376" r:id="rId13"/>
    <p:sldId id="515" r:id="rId14"/>
    <p:sldId id="295" r:id="rId15"/>
    <p:sldId id="317" r:id="rId16"/>
    <p:sldId id="1199" r:id="rId17"/>
    <p:sldId id="1195" r:id="rId18"/>
    <p:sldId id="516" r:id="rId19"/>
  </p:sldIdLst>
  <p:sldSz cx="96012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BD8E96-0FCD-46DB-B53F-297DC1C535E5}" v="51" dt="2026-04-16T15:05:21.954"/>
  </p1510:revLst>
</p1510:revInfo>
</file>

<file path=ppt/tableStyles.xml><?xml version="1.0" encoding="utf-8"?>
<a:tblStyleLst xmlns:a="http://schemas.openxmlformats.org/drawingml/2006/main" def="{839DD9DD-9E6C-4910-8AC0-68ADFF6A6AFC}">
  <a:tblStyle styleId="{839DD9DD-9E6C-4910-8AC0-68ADFF6A6AFC}" styleName="Oliver Wyman - defaul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9525" cap="flat" cmpd="sng" algn="ctr">
              <a:solidFill>
                <a:schemeClr val="tx1"/>
              </a:solidFill>
            </a:ln>
          </a:bottom>
          <a:insideH>
            <a:ln w="9525" cap="flat" cmpd="sng" algn="ctr">
              <a:solidFill>
                <a:schemeClr val="tx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</a:tcStyle>
    </a:band2H>
    <a:band1V>
      <a:tcStyle>
        <a:tcBdr/>
        <a:fill>
          <a:noFill/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/>
        <a:fill>
          <a:noFill/>
        </a:fill>
      </a:tcStyle>
    </a:lastRow>
    <a:firstRow>
      <a:tcTxStyle b="on"/>
      <a:tcStyle>
        <a:tcBdr>
          <a:bottom>
            <a:ln w="9525" cap="flat" cmpd="sng" algn="ctr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2" autoAdjust="0"/>
    <p:restoredTop sz="89316" autoAdjust="0"/>
  </p:normalViewPr>
  <p:slideViewPr>
    <p:cSldViewPr snapToGrid="0" showGuides="1">
      <p:cViewPr varScale="1">
        <p:scale>
          <a:sx n="45" d="100"/>
          <a:sy n="45" d="100"/>
        </p:scale>
        <p:origin x="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2572B-F973-4732-A453-119EA490170A}" type="datetimeFigureOut">
              <a:rPr lang="en-US"/>
              <a:t>4/16/2026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83C12-F094-4EDD-ABDC-7BADBDED5742}" type="slidenum">
              <a:rPr lang="en-US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78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927E5-BED3-44D0-9ADF-FA873E1D6DAF}" type="datetimeFigureOut">
              <a:rPr lang="en-US"/>
              <a:t>4/16/2026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4DA73-AE27-4433-BD53-3E1DB61918F0}" type="slidenum">
              <a:rPr lang="en-US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88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209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017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278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87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486A6605-28FD-4C5B-BCA5-7DF45A92009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5671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486A6605-28FD-4C5B-BCA5-7DF45A9200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134242F-5A2F-42EB-9C86-96D5847903C3}"/>
              </a:ext>
            </a:extLst>
          </p:cNvPr>
          <p:cNvSpPr/>
          <p:nvPr userDrawn="1"/>
        </p:nvSpPr>
        <p:spPr>
          <a:xfrm>
            <a:off x="0" y="1671782"/>
            <a:ext cx="9601200" cy="5186218"/>
          </a:xfrm>
          <a:prstGeom prst="rect">
            <a:avLst/>
          </a:pr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body" sz="quarter" idx="10"/>
          </p:nvPr>
        </p:nvSpPr>
        <p:spPr>
          <a:xfrm>
            <a:off x="457200" y="3212536"/>
            <a:ext cx="8686800" cy="609398"/>
          </a:xfrm>
        </p:spPr>
        <p:txBody>
          <a:bodyPr wrap="square" lIns="0" tIns="0" rIns="0" bIns="0" anchor="b">
            <a:spAutoFit/>
          </a:bodyPr>
          <a:lstStyle>
            <a:lvl1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5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54557"/>
            <a:ext cx="8686800" cy="27084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Subtitle: Arial 20pt Regular</a:t>
            </a:r>
          </a:p>
        </p:txBody>
      </p:sp>
      <p:sp>
        <p:nvSpPr>
          <p:cNvPr id="4" name="Presenter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97314"/>
            <a:ext cx="8686800" cy="276999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Date or presenter: Arial 18pt Regular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0FFFB4-9BDD-4E16-8E33-6735B760E87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5" y="384175"/>
            <a:ext cx="2867025" cy="1008112"/>
          </a:xfrm>
          <a:prstGeom prst="rect">
            <a:avLst/>
          </a:prstGeom>
        </p:spPr>
      </p:pic>
      <p:pic>
        <p:nvPicPr>
          <p:cNvPr id="1026" name="Picture 2" descr="FCO_GOV_GENERIC_UKGO Logo email size">
            <a:extLst>
              <a:ext uri="{FF2B5EF4-FFF2-40B4-BE49-F238E27FC236}">
                <a16:creationId xmlns:a16="http://schemas.microsoft.com/office/drawing/2014/main" id="{695AD44A-23F4-82E0-146D-12AF7E0467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2169"/>
            <a:ext cx="1995488" cy="127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E301621-9060-4E08-B52A-706D01F431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26653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E301621-9060-4E08-B52A-706D01F431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8686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9pPr>
          </a:lstStyle>
          <a:p>
            <a:pPr lvl="0"/>
            <a:r>
              <a:rPr dirty="0"/>
              <a:t>Heading 14 </a:t>
            </a:r>
            <a:r>
              <a:rPr dirty="0" err="1"/>
              <a:t>pt</a:t>
            </a:r>
            <a:endParaRPr dirty="0"/>
          </a:p>
          <a:p>
            <a:pPr lvl="1"/>
            <a:r>
              <a:rPr dirty="0"/>
              <a:t>Subheading 14 </a:t>
            </a:r>
            <a:r>
              <a:rPr dirty="0" err="1"/>
              <a:t>pt</a:t>
            </a:r>
            <a:endParaRPr dirty="0"/>
          </a:p>
        </p:txBody>
      </p:sp>
      <p:sp>
        <p:nvSpPr>
          <p:cNvPr id="4" name="Content Top"/>
          <p:cNvSpPr>
            <a:spLocks noGrp="1"/>
          </p:cNvSpPr>
          <p:nvPr>
            <p:ph idx="11"/>
          </p:nvPr>
        </p:nvSpPr>
        <p:spPr>
          <a:xfrm>
            <a:off x="457200" y="1883664"/>
            <a:ext cx="8686800" cy="1811131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Bottom"/>
          <p:cNvSpPr>
            <a:spLocks noGrp="1"/>
          </p:cNvSpPr>
          <p:nvPr>
            <p:ph type="body" idx="13" hasCustomPrompt="1"/>
          </p:nvPr>
        </p:nvSpPr>
        <p:spPr>
          <a:xfrm>
            <a:off x="457200" y="3914537"/>
            <a:ext cx="8686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/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6" name="Content Bottom"/>
          <p:cNvSpPr>
            <a:spLocks noGrp="1"/>
          </p:cNvSpPr>
          <p:nvPr>
            <p:ph idx="12"/>
          </p:nvPr>
        </p:nvSpPr>
        <p:spPr>
          <a:xfrm>
            <a:off x="457200" y="4399168"/>
            <a:ext cx="8686800" cy="1811131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orient="horz" pos="1187">
          <p15:clr>
            <a:srgbClr val="FBAE40"/>
          </p15:clr>
        </p15:guide>
        <p15:guide id="3" orient="horz" pos="2464" userDrawn="1">
          <p15:clr>
            <a:srgbClr val="FBAE40"/>
          </p15:clr>
        </p15:guide>
        <p15:guide id="4" orient="horz" pos="276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1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3755237-E662-4F8F-9C69-D3C5CD10D8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58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3755237-E662-4F8F-9C69-D3C5CD10D8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2587752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2587752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5637276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3506724" y="1883664"/>
            <a:ext cx="5637276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1918">
          <p15:clr>
            <a:srgbClr val="FBAE40"/>
          </p15:clr>
        </p15:guide>
        <p15:guide id="3" pos="2209">
          <p15:clr>
            <a:srgbClr val="FBAE40"/>
          </p15:clr>
        </p15:guide>
        <p15:guide id="4" orient="horz" pos="118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2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5FAFBC3-AD70-4DE8-9E74-A2B1BDE337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35716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5FAFBC3-AD70-4DE8-9E74-A2B1BDE337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5637276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5637276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6556248" y="1399032"/>
            <a:ext cx="2587752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6556248" y="1883664"/>
            <a:ext cx="2587752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3839">
          <p15:clr>
            <a:srgbClr val="FBAE40"/>
          </p15:clr>
        </p15:guide>
        <p15:guide id="3" pos="4130">
          <p15:clr>
            <a:srgbClr val="FBAE40"/>
          </p15:clr>
        </p15:guide>
        <p15:guide id="4" orient="horz" pos="118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F045594-2637-405F-9F48-0387C75DFB0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2700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F045594-2637-405F-9F48-0387C75DFB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399032"/>
            <a:ext cx="2587752" cy="481126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Content Middle"/>
          <p:cNvSpPr>
            <a:spLocks noGrp="1"/>
          </p:cNvSpPr>
          <p:nvPr>
            <p:ph sz="quarter" idx="12"/>
          </p:nvPr>
        </p:nvSpPr>
        <p:spPr>
          <a:xfrm>
            <a:off x="3506724" y="1399032"/>
            <a:ext cx="2587752" cy="481126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Content Right"/>
          <p:cNvSpPr>
            <a:spLocks noGrp="1"/>
          </p:cNvSpPr>
          <p:nvPr>
            <p:ph sz="quarter" idx="14"/>
          </p:nvPr>
        </p:nvSpPr>
        <p:spPr>
          <a:xfrm>
            <a:off x="6556248" y="1399032"/>
            <a:ext cx="2587752" cy="481126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1918">
          <p15:clr>
            <a:srgbClr val="FBAE40"/>
          </p15:clr>
        </p15:guide>
        <p15:guide id="3" pos="2209">
          <p15:clr>
            <a:srgbClr val="FBAE40"/>
          </p15:clr>
        </p15:guide>
        <p15:guide id="4" pos="3839">
          <p15:clr>
            <a:srgbClr val="FBAE40"/>
          </p15:clr>
        </p15:guide>
        <p15:guide id="5" pos="413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66F9720B-55F9-472B-B650-19184A7E88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5891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66F9720B-55F9-472B-B650-19184A7E88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5" name="Heading Middle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7" name="Heading Right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1918">
          <p15:clr>
            <a:srgbClr val="FBAE40"/>
          </p15:clr>
        </p15:guide>
        <p15:guide id="3" pos="2209">
          <p15:clr>
            <a:srgbClr val="FBAE40"/>
          </p15:clr>
        </p15:guide>
        <p15:guide id="4" pos="3839">
          <p15:clr>
            <a:srgbClr val="FBAE40"/>
          </p15:clr>
        </p15:guide>
        <p15:guide id="5" pos="4130">
          <p15:clr>
            <a:srgbClr val="FBAE40"/>
          </p15:clr>
        </p15:guide>
        <p15:guide id="6" orient="horz" pos="118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20A5306D-43CE-4B6D-AC59-222B080CFDB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81088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20A5306D-43CE-4B6D-AC59-222B080CFD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2587752" cy="432663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Middle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6" name="Content Middle"/>
          <p:cNvSpPr>
            <a:spLocks noGrp="1"/>
          </p:cNvSpPr>
          <p:nvPr>
            <p:ph sz="quarter" idx="12"/>
          </p:nvPr>
        </p:nvSpPr>
        <p:spPr>
          <a:xfrm>
            <a:off x="3506724" y="1883664"/>
            <a:ext cx="2587752" cy="432663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Heading Right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8" name="Content Right"/>
          <p:cNvSpPr>
            <a:spLocks noGrp="1"/>
          </p:cNvSpPr>
          <p:nvPr>
            <p:ph sz="quarter" idx="14"/>
          </p:nvPr>
        </p:nvSpPr>
        <p:spPr>
          <a:xfrm>
            <a:off x="6556248" y="1883664"/>
            <a:ext cx="2587752" cy="432663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1918">
          <p15:clr>
            <a:srgbClr val="FBAE40"/>
          </p15:clr>
        </p15:guide>
        <p15:guide id="3" pos="2209">
          <p15:clr>
            <a:srgbClr val="FBAE40"/>
          </p15:clr>
        </p15:guide>
        <p15:guide id="4" pos="3839">
          <p15:clr>
            <a:srgbClr val="FBAE40"/>
          </p15:clr>
        </p15:guide>
        <p15:guide id="5" pos="4130">
          <p15:clr>
            <a:srgbClr val="FBAE40"/>
          </p15:clr>
        </p15:guide>
        <p15:guide id="6" orient="horz" pos="118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B4D8C2D1-0085-4444-A687-31070A62997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29717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B4D8C2D1-0085-4444-A687-31070A6299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4114800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Right Top"/>
          <p:cNvSpPr>
            <a:spLocks noGrp="1"/>
          </p:cNvSpPr>
          <p:nvPr>
            <p:ph type="body" idx="13" hasCustomPrompt="1"/>
          </p:nvPr>
        </p:nvSpPr>
        <p:spPr>
          <a:xfrm>
            <a:off x="5029200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6" name="Content Right Top"/>
          <p:cNvSpPr>
            <a:spLocks noGrp="1"/>
          </p:cNvSpPr>
          <p:nvPr>
            <p:ph sz="quarter" idx="12"/>
          </p:nvPr>
        </p:nvSpPr>
        <p:spPr>
          <a:xfrm>
            <a:off x="5029200" y="1883664"/>
            <a:ext cx="4114800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Heading Left Bottom"/>
          <p:cNvSpPr>
            <a:spLocks noGrp="1"/>
          </p:cNvSpPr>
          <p:nvPr>
            <p:ph type="body" idx="15" hasCustomPrompt="1"/>
          </p:nvPr>
        </p:nvSpPr>
        <p:spPr>
          <a:xfrm>
            <a:off x="457200" y="3914537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8" name="Content Left Bottom"/>
          <p:cNvSpPr>
            <a:spLocks noGrp="1"/>
          </p:cNvSpPr>
          <p:nvPr>
            <p:ph sz="quarter" idx="14"/>
          </p:nvPr>
        </p:nvSpPr>
        <p:spPr>
          <a:xfrm>
            <a:off x="457200" y="4399168"/>
            <a:ext cx="4114800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Heading Right Bottom"/>
          <p:cNvSpPr>
            <a:spLocks noGrp="1"/>
          </p:cNvSpPr>
          <p:nvPr>
            <p:ph type="body" idx="17" hasCustomPrompt="1"/>
          </p:nvPr>
        </p:nvSpPr>
        <p:spPr>
          <a:xfrm>
            <a:off x="5029200" y="392887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10" name="Content Right Bottom"/>
          <p:cNvSpPr>
            <a:spLocks noGrp="1"/>
          </p:cNvSpPr>
          <p:nvPr>
            <p:ph sz="quarter" idx="16"/>
          </p:nvPr>
        </p:nvSpPr>
        <p:spPr>
          <a:xfrm>
            <a:off x="5029200" y="4399168"/>
            <a:ext cx="4114800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2880">
          <p15:clr>
            <a:srgbClr val="FBAE40"/>
          </p15:clr>
        </p15:guide>
        <p15:guide id="3" pos="3168">
          <p15:clr>
            <a:srgbClr val="FBAE40"/>
          </p15:clr>
        </p15:guide>
        <p15:guide id="4" orient="horz" pos="1187">
          <p15:clr>
            <a:srgbClr val="FBAE40"/>
          </p15:clr>
        </p15:guide>
        <p15:guide id="5" orient="horz" pos="2464" userDrawn="1">
          <p15:clr>
            <a:srgbClr val="FBAE40"/>
          </p15:clr>
        </p15:guide>
        <p15:guide id="6" orient="horz" pos="27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>
            <a:extLst>
              <a:ext uri="{FF2B5EF4-FFF2-40B4-BE49-F238E27FC236}">
                <a16:creationId xmlns:a16="http://schemas.microsoft.com/office/drawing/2014/main" id="{169B7CDA-5C33-4521-B9BB-6E7DA7CBDBE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300501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16" name="Object 15" hidden="1">
                        <a:extLst>
                          <a:ext uri="{FF2B5EF4-FFF2-40B4-BE49-F238E27FC236}">
                            <a16:creationId xmlns:a16="http://schemas.microsoft.com/office/drawing/2014/main" id="{169B7CDA-5C33-4521-B9BB-6E7DA7CBDB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 Top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3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Heading Middle Top"/>
          <p:cNvSpPr>
            <a:spLocks noGrp="1"/>
          </p:cNvSpPr>
          <p:nvPr>
            <p:ph type="body" idx="13" hasCustomPrompt="1"/>
          </p:nvPr>
        </p:nvSpPr>
        <p:spPr>
          <a:xfrm>
            <a:off x="3506724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6" name="Content Middle Top"/>
          <p:cNvSpPr>
            <a:spLocks noGrp="1"/>
          </p:cNvSpPr>
          <p:nvPr>
            <p:ph sz="quarter" idx="12"/>
          </p:nvPr>
        </p:nvSpPr>
        <p:spPr>
          <a:xfrm>
            <a:off x="3506724" y="1883663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Heading Right Top"/>
          <p:cNvSpPr>
            <a:spLocks noGrp="1"/>
          </p:cNvSpPr>
          <p:nvPr>
            <p:ph type="body" idx="15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8" name="Content Right Top"/>
          <p:cNvSpPr>
            <a:spLocks noGrp="1"/>
          </p:cNvSpPr>
          <p:nvPr>
            <p:ph sz="quarter" idx="14"/>
          </p:nvPr>
        </p:nvSpPr>
        <p:spPr>
          <a:xfrm>
            <a:off x="6556248" y="1883663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Heading Left Bottom"/>
          <p:cNvSpPr>
            <a:spLocks noGrp="1"/>
          </p:cNvSpPr>
          <p:nvPr>
            <p:ph type="body" idx="17" hasCustomPrompt="1"/>
          </p:nvPr>
        </p:nvSpPr>
        <p:spPr>
          <a:xfrm>
            <a:off x="457200" y="3914537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rPr dirty="0"/>
              <a:t>Heading 12 </a:t>
            </a:r>
            <a:r>
              <a:rPr dirty="0" err="1"/>
              <a:t>pt</a:t>
            </a:r>
            <a:endParaRPr dirty="0"/>
          </a:p>
          <a:p>
            <a:pPr lvl="1"/>
            <a:r>
              <a:rPr dirty="0"/>
              <a:t>Subheading 12 </a:t>
            </a:r>
            <a:r>
              <a:rPr dirty="0" err="1"/>
              <a:t>pt</a:t>
            </a:r>
            <a:endParaRPr dirty="0"/>
          </a:p>
        </p:txBody>
      </p:sp>
      <p:sp>
        <p:nvSpPr>
          <p:cNvPr id="10" name="Content Left Bottom"/>
          <p:cNvSpPr>
            <a:spLocks noGrp="1"/>
          </p:cNvSpPr>
          <p:nvPr>
            <p:ph sz="quarter" idx="16"/>
          </p:nvPr>
        </p:nvSpPr>
        <p:spPr>
          <a:xfrm>
            <a:off x="457200" y="4399168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1" name="Heading Middle Bottom"/>
          <p:cNvSpPr>
            <a:spLocks noGrp="1"/>
          </p:cNvSpPr>
          <p:nvPr>
            <p:ph type="body" idx="19" hasCustomPrompt="1"/>
          </p:nvPr>
        </p:nvSpPr>
        <p:spPr>
          <a:xfrm>
            <a:off x="3506724" y="3914537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12" name="Content Middle Bottom"/>
          <p:cNvSpPr>
            <a:spLocks noGrp="1"/>
          </p:cNvSpPr>
          <p:nvPr>
            <p:ph sz="quarter" idx="18"/>
          </p:nvPr>
        </p:nvSpPr>
        <p:spPr>
          <a:xfrm>
            <a:off x="3506724" y="4399168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3" name="Heading Right Bottom"/>
          <p:cNvSpPr>
            <a:spLocks noGrp="1"/>
          </p:cNvSpPr>
          <p:nvPr>
            <p:ph type="body" idx="21" hasCustomPrompt="1"/>
          </p:nvPr>
        </p:nvSpPr>
        <p:spPr>
          <a:xfrm>
            <a:off x="6556248" y="3914537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9pPr>
          </a:lstStyle>
          <a:p>
            <a:pPr lvl="0"/>
            <a:r>
              <a:t>Heading 12 pt</a:t>
            </a:r>
          </a:p>
          <a:p>
            <a:pPr lvl="1"/>
            <a:r>
              <a:t>Subheading 12 pt</a:t>
            </a:r>
          </a:p>
        </p:txBody>
      </p:sp>
      <p:sp>
        <p:nvSpPr>
          <p:cNvPr id="14" name="Content Right Bottom"/>
          <p:cNvSpPr>
            <a:spLocks noGrp="1"/>
          </p:cNvSpPr>
          <p:nvPr>
            <p:ph sz="quarter" idx="20"/>
          </p:nvPr>
        </p:nvSpPr>
        <p:spPr>
          <a:xfrm>
            <a:off x="6556248" y="4399168"/>
            <a:ext cx="2587752" cy="181113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1918">
          <p15:clr>
            <a:srgbClr val="FBAE40"/>
          </p15:clr>
        </p15:guide>
        <p15:guide id="3" pos="2209">
          <p15:clr>
            <a:srgbClr val="FBAE40"/>
          </p15:clr>
        </p15:guide>
        <p15:guide id="4" pos="3839">
          <p15:clr>
            <a:srgbClr val="FBAE40"/>
          </p15:clr>
        </p15:guide>
        <p15:guide id="5" pos="4130">
          <p15:clr>
            <a:srgbClr val="FBAE40"/>
          </p15:clr>
        </p15:guide>
        <p15:guide id="6" orient="horz" pos="1187">
          <p15:clr>
            <a:srgbClr val="FBAE40"/>
          </p15:clr>
        </p15:guide>
        <p15:guide id="7" orient="horz" pos="2464" userDrawn="1">
          <p15:clr>
            <a:srgbClr val="FBAE40"/>
          </p15:clr>
        </p15:guide>
        <p15:guide id="8" orient="horz" pos="27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A8A7B63-96DE-46F6-BB80-21196794B278}"/>
              </a:ext>
            </a:extLst>
          </p:cNvPr>
          <p:cNvSpPr/>
          <p:nvPr userDrawn="1"/>
        </p:nvSpPr>
        <p:spPr>
          <a:xfrm>
            <a:off x="0" y="6327775"/>
            <a:ext cx="9601200" cy="530225"/>
          </a:xfrm>
          <a:prstGeom prst="rect">
            <a:avLst/>
          </a:prstGeom>
          <a:solidFill>
            <a:srgbClr val="01216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>
              <a:solidFill>
                <a:schemeClr val="tx1"/>
              </a:solidFill>
            </a:endParaRPr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4391807-FEAA-4C2D-92BE-AD57C4D4CD9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4709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4391807-FEAA-4C2D-92BE-AD57C4D4CD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Contents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7" y="6466333"/>
            <a:ext cx="3469061" cy="216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41995-5924-4616-9BF4-4B4E728444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26" y="2924944"/>
            <a:ext cx="2937147" cy="10081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BBD5C15-A503-4AA3-99DD-E0A1842437B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23384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BBD5C15-A503-4AA3-99DD-E0A1842437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87B8A-EAB9-816B-9318-774B450F3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50" y="1122363"/>
            <a:ext cx="7200900" cy="2387600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8E806F-A5AE-1913-D86A-60E2D2938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0150" y="3602038"/>
            <a:ext cx="7200900" cy="1655762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30B49-6F0A-2B2A-A5D5-D18674DA8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D8F51-5321-C0E5-5618-B10CB7400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00E55-3867-75C9-14D6-D85CBA9F1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98044"/>
      </p:ext>
    </p:extLst>
  </p:cSld>
  <p:clrMapOvr>
    <a:masterClrMapping/>
  </p:clrMapOvr>
  <p:transition spd="slow" advClick="0" advTm="5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19CA5-E0C9-E4BE-DFFE-944C8DC5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A0127-8A7D-0849-DC0E-543FC8D13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49935-6DDD-0F99-77B2-DA1965D2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9666E-2CB6-A050-EAF2-AE38A8995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9E41B-4525-A5B0-4251-78AE15E3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95918"/>
      </p:ext>
    </p:extLst>
  </p:cSld>
  <p:clrMapOvr>
    <a:masterClrMapping/>
  </p:clrMapOvr>
  <p:transition spd="slow" advClick="0" advTm="5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0494E-7A59-6AB9-60E8-6352FDD85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82" y="1709739"/>
            <a:ext cx="8281035" cy="2852737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D3390-1C99-B318-338D-74EFE7057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82" y="4589464"/>
            <a:ext cx="8281035" cy="150018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63A88-F486-CC94-81A7-B3481894C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D460C-E55F-744E-4B41-8BDC2C51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16FDD-D6F2-4E3A-4DE6-C0D06F855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67387"/>
      </p:ext>
    </p:extLst>
  </p:cSld>
  <p:clrMapOvr>
    <a:masterClrMapping/>
  </p:clrMapOvr>
  <p:transition spd="slow" advClick="0" advTm="5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6F1A7-2BA0-737E-A757-C9C2ABE17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B9B1B-E257-46EC-EAB5-2F09475AE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83" y="1825625"/>
            <a:ext cx="408051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4D1C6-502A-13FF-1801-ACA4FF5FD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0608" y="1825625"/>
            <a:ext cx="408051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9D93C-291C-DABC-AAFB-CCD104915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CB950-742E-0A65-B4F3-8E688D3F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C8AA8-15EE-3734-1FC1-80EBCE26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1266"/>
      </p:ext>
    </p:extLst>
  </p:cSld>
  <p:clrMapOvr>
    <a:masterClrMapping/>
  </p:clrMapOvr>
  <p:transition spd="slow" advClick="0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36A45-8550-8F10-5EE7-F5B9F0C0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365126"/>
            <a:ext cx="828103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2661E-E671-C020-FF90-374E336D6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34" y="1681163"/>
            <a:ext cx="4061757" cy="82391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DEB72-82C6-C6CA-78DC-EDD3F125B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334" y="2505075"/>
            <a:ext cx="406175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39D4F-DE07-0234-9DBF-93CA29CF9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0607" y="1681163"/>
            <a:ext cx="4081761" cy="82391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FF5A4-BE9E-DD10-CD25-4ABDB806CD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60607" y="2505075"/>
            <a:ext cx="40817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09A2B4-73E2-5B85-0664-0A7F8B49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61A5D5-8BDB-3D2F-7D76-970E40F5B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80D26F-9474-F45F-45EE-84ACFBEF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30479"/>
      </p:ext>
    </p:extLst>
  </p:cSld>
  <p:clrMapOvr>
    <a:masterClrMapping/>
  </p:clrMapOvr>
  <p:transition spd="slow" advClick="0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83872-72A0-C5D8-35F2-FA1BB638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165380-6430-193A-CEDE-BA1995E8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D3C9B-A76E-943C-22ED-CDD8EBD7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16836-9913-A9CD-5FE0-60A1D9F4D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62887"/>
      </p:ext>
    </p:extLst>
  </p:cSld>
  <p:clrMapOvr>
    <a:masterClrMapping/>
  </p:clrMapOvr>
  <p:transition spd="slow" advClick="0" advTm="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35D14-7221-6360-D935-75F4AE920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CA06D3-37D8-0E14-E9DF-AC90323B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01D42-126E-56F6-41CC-30BC2A62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74322"/>
      </p:ext>
    </p:extLst>
  </p:cSld>
  <p:clrMapOvr>
    <a:masterClrMapping/>
  </p:clrMapOvr>
  <p:transition spd="slow" advClick="0" advTm="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81A93-3DCD-0282-0698-D9CF9B40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457200"/>
            <a:ext cx="3096637" cy="160020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B1B9C-9F05-9ED8-4FF8-60C1BF978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760" y="987426"/>
            <a:ext cx="4860608" cy="4873625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97C743-28D4-E8AE-8DE7-D6197C604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33" y="2057400"/>
            <a:ext cx="3096637" cy="3811588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98C91-4F86-8C5F-6C79-06931C05C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56E70-7DD5-D59B-D4F3-0C793241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DE1D0-0AC3-4405-3045-3889ECF28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72448"/>
      </p:ext>
    </p:extLst>
  </p:cSld>
  <p:clrMapOvr>
    <a:masterClrMapping/>
  </p:clrMapOvr>
  <p:transition spd="slow" advClick="0" advTm="5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16681-BBFE-301E-4676-69F0DAAD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33" y="457200"/>
            <a:ext cx="3096637" cy="160020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7E631A-55A7-6885-59B2-2797C6CAA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81760" y="987426"/>
            <a:ext cx="4860608" cy="4873625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61523-A632-6065-C126-347DB4F1E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33" y="2057400"/>
            <a:ext cx="3096637" cy="3811588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9FA8E-7C6A-24DE-BA38-681D8A303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6C8BA-9F11-7AF7-6C75-B1EB2AFCF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70634-AB9A-40F0-CCF8-30BA8073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38680"/>
      </p:ext>
    </p:extLst>
  </p:cSld>
  <p:clrMapOvr>
    <a:masterClrMapping/>
  </p:clrMapOvr>
  <p:transition spd="slow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22DE7B0-7514-46A2-9A81-69ADEF651A1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1913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22DE7B0-7514-46A2-9A81-69ADEF651A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C9CBD-B5CB-6951-E4AF-6EFAF4DF7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6B013-029B-AD20-BAE9-9C178A925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ECAF1-BF21-B0CF-1BF7-C458ACF70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078DB-DF70-4CD2-B925-01E9BF65F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2FF51-91F5-7AA0-6F8D-44BB6DB7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11227"/>
      </p:ext>
    </p:extLst>
  </p:cSld>
  <p:clrMapOvr>
    <a:masterClrMapping/>
  </p:clrMapOvr>
  <p:transition spd="slow" advClick="0" advTm="5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1253C1-3ADF-2F4E-874C-4CFB202D5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70859" y="365125"/>
            <a:ext cx="2070259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5DEBC9-0555-7A6D-A3E4-493418CA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0083" y="365125"/>
            <a:ext cx="609076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F3B2D-2D2A-D2A8-4387-73183FEB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1B6C1-0A90-23C8-4831-B2817A74C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AB26A-863F-8FA8-A6EA-DF1912F8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416"/>
      </p:ext>
    </p:extLst>
  </p:cSld>
  <p:clrMapOvr>
    <a:masterClrMapping/>
  </p:clrMapOvr>
  <p:transition spd="slow" advClick="0" advTm="5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1122363"/>
            <a:ext cx="7200900" cy="2387600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3602038"/>
            <a:ext cx="7200900" cy="1655762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85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99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1709739"/>
            <a:ext cx="8281035" cy="2852737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4589464"/>
            <a:ext cx="8281035" cy="150018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355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1825625"/>
            <a:ext cx="408051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1825625"/>
            <a:ext cx="408051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64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365126"/>
            <a:ext cx="828103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1681163"/>
            <a:ext cx="4061757" cy="82391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2505075"/>
            <a:ext cx="406175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7" y="1681163"/>
            <a:ext cx="4081761" cy="82391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7" y="2505075"/>
            <a:ext cx="40817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40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954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058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457200"/>
            <a:ext cx="3096637" cy="160020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987426"/>
            <a:ext cx="4860608" cy="4873625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2057400"/>
            <a:ext cx="3096637" cy="3811588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8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1F293F1-02A6-4F6C-A11B-4EFF4D38DB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8681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1F293F1-02A6-4F6C-A11B-4EFF4D38DB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8686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dirty="0"/>
              <a:t>Heading 14 pt</a:t>
            </a:r>
          </a:p>
          <a:p>
            <a:pPr lvl="1"/>
            <a:r>
              <a:rPr dirty="0"/>
              <a:t>Subheading 14 pt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orient="horz" pos="118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457200"/>
            <a:ext cx="3096637" cy="160020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987426"/>
            <a:ext cx="4860608" cy="4873625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2057400"/>
            <a:ext cx="3096637" cy="3811588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470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954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365125"/>
            <a:ext cx="2070259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365125"/>
            <a:ext cx="609076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4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03987572-B35C-485E-AD60-B5927902A1A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625145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03987572-B35C-485E-AD60-B5927902A1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8686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dirty="0"/>
              <a:t>Heading 14 pt</a:t>
            </a:r>
          </a:p>
          <a:p>
            <a:pPr lvl="1"/>
            <a:r>
              <a:rPr dirty="0"/>
              <a:t>Subheading 14 pt</a:t>
            </a:r>
          </a:p>
        </p:txBody>
      </p:sp>
      <p:sp>
        <p:nvSpPr>
          <p:cNvPr id="4" name="Content"/>
          <p:cNvSpPr>
            <a:spLocks noGrp="1"/>
          </p:cNvSpPr>
          <p:nvPr>
            <p:ph idx="11"/>
          </p:nvPr>
        </p:nvSpPr>
        <p:spPr>
          <a:xfrm>
            <a:off x="457200" y="1883664"/>
            <a:ext cx="8686800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orient="horz" pos="118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635EAEEC-11CE-4089-82D2-45521E1F4A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38771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635EAEEC-11CE-4089-82D2-45521E1F4A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6C14507-C68D-415B-9DD4-E818A46C6509}"/>
              </a:ext>
            </a:extLst>
          </p:cNvPr>
          <p:cNvSpPr/>
          <p:nvPr userDrawn="1"/>
        </p:nvSpPr>
        <p:spPr>
          <a:xfrm>
            <a:off x="0" y="1671782"/>
            <a:ext cx="9601200" cy="5186218"/>
          </a:xfrm>
          <a:prstGeom prst="rect">
            <a:avLst/>
          </a:prstGeom>
          <a:solidFill>
            <a:srgbClr val="F1F1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Section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48397"/>
            <a:ext cx="8165592" cy="825867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fontAlgn="base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>
                <a:solidFill>
                  <a:schemeClr val="accent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/>
            </a:lvl9pPr>
          </a:lstStyle>
          <a:p>
            <a:pPr lvl="0"/>
            <a:r>
              <a:rPr dirty="0"/>
              <a:t>Section title</a:t>
            </a:r>
          </a:p>
          <a:p>
            <a:pPr lvl="1"/>
            <a:r>
              <a:rPr dirty="0"/>
              <a:t>Section subtitle</a:t>
            </a:r>
          </a:p>
        </p:txBody>
      </p:sp>
      <p:sp>
        <p:nvSpPr>
          <p:cNvPr id="3" name="SectionNumber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256644"/>
            <a:ext cx="8165592" cy="615553"/>
          </a:xfrm>
        </p:spPr>
        <p:txBody>
          <a:bodyPr lIns="0" tIns="0" rIns="0" bIns="0" anchor="b">
            <a:spAutoFit/>
          </a:bodyPr>
          <a:lstStyle>
            <a:lvl1pPr marL="0" indent="0" algn="l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​"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/>
            <a:r>
              <a:rPr dirty="0"/>
              <a:t>##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6480083"/>
            <a:ext cx="3469071" cy="21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E397B0A-45CA-4711-96B3-F4E9739F0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359745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E397B0A-45CA-4711-96B3-F4E9739F0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Left"/>
          <p:cNvSpPr>
            <a:spLocks noGrp="1"/>
          </p:cNvSpPr>
          <p:nvPr>
            <p:ph idx="11"/>
          </p:nvPr>
        </p:nvSpPr>
        <p:spPr>
          <a:xfrm>
            <a:off x="457200" y="1399032"/>
            <a:ext cx="4114800" cy="481126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Right"/>
          <p:cNvSpPr>
            <a:spLocks noGrp="1"/>
          </p:cNvSpPr>
          <p:nvPr>
            <p:ph idx="12"/>
          </p:nvPr>
        </p:nvSpPr>
        <p:spPr>
          <a:xfrm>
            <a:off x="5029200" y="1399032"/>
            <a:ext cx="4114800" cy="481126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2880">
          <p15:clr>
            <a:srgbClr val="FBAE40"/>
          </p15:clr>
        </p15:guide>
        <p15:guide id="3" pos="316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6E1F543-EB1B-466F-8A5C-15E71AF0F5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92411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6E1F543-EB1B-466F-8A5C-15E71AF0F5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4114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dirty="0"/>
              <a:t>Heading 14 pt</a:t>
            </a:r>
          </a:p>
          <a:p>
            <a:pPr lvl="1"/>
            <a:r>
              <a:rPr dirty="0"/>
              <a:t>Subheading 14 pt</a:t>
            </a:r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00" y="1399032"/>
            <a:ext cx="4114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dirty="0"/>
              <a:t>Heading 14 pt</a:t>
            </a:r>
          </a:p>
          <a:p>
            <a:pPr lvl="1"/>
            <a:r>
              <a:rPr dirty="0"/>
              <a:t>Subheading 14 pt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2880">
          <p15:clr>
            <a:srgbClr val="FBAE40"/>
          </p15:clr>
        </p15:guide>
        <p15:guide id="3" pos="3168">
          <p15:clr>
            <a:srgbClr val="FBAE40"/>
          </p15:clr>
        </p15:guide>
        <p15:guide id="4" orient="horz" pos="118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651923F-EA4A-4957-8163-4C7EF50E7E5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675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3651923F-EA4A-4957-8163-4C7EF50E7E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eading Left"/>
          <p:cNvSpPr>
            <a:spLocks noGrp="1"/>
          </p:cNvSpPr>
          <p:nvPr>
            <p:ph type="body" idx="10" hasCustomPrompt="1"/>
          </p:nvPr>
        </p:nvSpPr>
        <p:spPr>
          <a:xfrm>
            <a:off x="457200" y="1399032"/>
            <a:ext cx="4114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4" name="Content Left"/>
          <p:cNvSpPr>
            <a:spLocks noGrp="1"/>
          </p:cNvSpPr>
          <p:nvPr>
            <p:ph sz="half" idx="11"/>
          </p:nvPr>
        </p:nvSpPr>
        <p:spPr>
          <a:xfrm>
            <a:off x="457200" y="1883664"/>
            <a:ext cx="4114800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00" y="1399032"/>
            <a:ext cx="4114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t>Heading 14 pt</a:t>
            </a:r>
          </a:p>
          <a:p>
            <a:pPr lvl="1"/>
            <a:r>
              <a:t>Subheading 14 pt</a:t>
            </a:r>
          </a:p>
        </p:txBody>
      </p:sp>
      <p:sp>
        <p:nvSpPr>
          <p:cNvPr id="6" name="Content Right"/>
          <p:cNvSpPr>
            <a:spLocks noGrp="1"/>
          </p:cNvSpPr>
          <p:nvPr>
            <p:ph sz="quarter" idx="12"/>
          </p:nvPr>
        </p:nvSpPr>
        <p:spPr>
          <a:xfrm>
            <a:off x="5029200" y="1883664"/>
            <a:ext cx="4114800" cy="432663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0">
          <p15:clr>
            <a:srgbClr val="FBAE40"/>
          </p15:clr>
        </p15:guide>
        <p15:guide id="2" pos="2880">
          <p15:clr>
            <a:srgbClr val="FBAE40"/>
          </p15:clr>
        </p15:guide>
        <p15:guide id="3" pos="3168">
          <p15:clr>
            <a:srgbClr val="FBAE40"/>
          </p15:clr>
        </p15:guide>
        <p15:guide id="4" orient="horz" pos="118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1EFBF257-48EC-469B-AA5B-C3F9127279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3493284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473" imgH="473" progId="TCLayout.ActiveDocument.1">
                  <p:embed/>
                </p:oleObj>
              </mc:Choice>
              <mc:Fallback>
                <p:oleObj name="think-cell Slide" r:id="rId23" imgW="473" imgH="47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1EFBF257-48EC-469B-AA5B-C3F9127279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8A8A7B63-96DE-46F6-BB80-21196794B278}"/>
              </a:ext>
            </a:extLst>
          </p:cNvPr>
          <p:cNvSpPr/>
          <p:nvPr userDrawn="1"/>
        </p:nvSpPr>
        <p:spPr>
          <a:xfrm>
            <a:off x="0" y="6327775"/>
            <a:ext cx="9601200" cy="530225"/>
          </a:xfrm>
          <a:prstGeom prst="rect">
            <a:avLst/>
          </a:prstGeom>
          <a:solidFill>
            <a:srgbClr val="01216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>
              <a:solidFill>
                <a:schemeClr val="tx1"/>
              </a:solidFill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84048"/>
            <a:ext cx="8686800" cy="758952"/>
          </a:xfrm>
          <a:prstGeom prst="rect">
            <a:avLst/>
          </a:prstGeom>
        </p:spPr>
        <p:txBody>
          <a:bodyPr vert="horz" lIns="0" tIns="0" rIns="0" bIns="0" rtlCol="0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BodyText"/>
          <p:cNvSpPr>
            <a:spLocks noGrp="1"/>
          </p:cNvSpPr>
          <p:nvPr>
            <p:ph type="body" idx="1"/>
          </p:nvPr>
        </p:nvSpPr>
        <p:spPr>
          <a:xfrm>
            <a:off x="457200" y="1399032"/>
            <a:ext cx="8686800" cy="48112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" hidden="1"/>
          <p:cNvSpPr>
            <a:spLocks noGrp="1"/>
          </p:cNvSpPr>
          <p:nvPr>
            <p:ph type="dt" sz="half" idx="2"/>
          </p:nvPr>
        </p:nvSpPr>
        <p:spPr>
          <a:xfrm>
            <a:off x="457200" y="6864350"/>
            <a:ext cx="314325" cy="984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300">
                <a:solidFill>
                  <a:schemeClr val="tx1"/>
                </a:solidFill>
              </a:defRPr>
            </a:lvl1pPr>
          </a:lstStyle>
          <a:p>
            <a:fld id="{7ECE2914-4E17-487A-A4E5-C87617449E51}" type="datetimeFigureOut">
              <a:rPr lang="en-US" smtClean="0"/>
              <a:pPr/>
              <a:t>4/16/2026</a:t>
            </a:fld>
            <a:endParaRPr lang="en-US" dirty="0"/>
          </a:p>
        </p:txBody>
      </p:sp>
      <p:sp>
        <p:nvSpPr>
          <p:cNvPr id="5" name="Footer Placeholder" hidden="1"/>
          <p:cNvSpPr>
            <a:spLocks noGrp="1"/>
          </p:cNvSpPr>
          <p:nvPr>
            <p:ph type="ftr" sz="quarter" idx="3"/>
          </p:nvPr>
        </p:nvSpPr>
        <p:spPr>
          <a:xfrm>
            <a:off x="771525" y="6864350"/>
            <a:ext cx="533400" cy="984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3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" hidden="1"/>
          <p:cNvSpPr>
            <a:spLocks noGrp="1"/>
          </p:cNvSpPr>
          <p:nvPr>
            <p:ph type="sldNum" sz="quarter" idx="4"/>
          </p:nvPr>
        </p:nvSpPr>
        <p:spPr>
          <a:xfrm>
            <a:off x="1304925" y="6864350"/>
            <a:ext cx="152400" cy="984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300">
                <a:solidFill>
                  <a:schemeClr val="tx1"/>
                </a:solidFill>
              </a:defRPr>
            </a:lvl1pPr>
          </a:lstStyle>
          <a:p>
            <a:fld id="{8F63CC74-D785-4C96-8C6E-EB177D1B9A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lideNumber"/>
          <p:cNvSpPr txBox="1"/>
          <p:nvPr userDrawn="1"/>
        </p:nvSpPr>
        <p:spPr>
          <a:xfrm>
            <a:off x="155251" y="6511139"/>
            <a:ext cx="157094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63CC74-D785-4C96-8C6E-EB177D1B9A1D}" type="slidenum">
              <a:rPr lang="en-US" sz="1000" smtClean="0">
                <a:solidFill>
                  <a:schemeClr val="bg1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7" y="6480083"/>
            <a:ext cx="3469061" cy="21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7" r:id="rId4"/>
    <p:sldLayoutId id="2147483659" r:id="rId5"/>
    <p:sldLayoutId id="2147483651" r:id="rId6"/>
    <p:sldLayoutId id="2147483652" r:id="rId7"/>
    <p:sldLayoutId id="2147483660" r:id="rId8"/>
    <p:sldLayoutId id="2147483653" r:id="rId9"/>
    <p:sldLayoutId id="2147483658" r:id="rId10"/>
    <p:sldLayoutId id="2147483667" r:id="rId11"/>
    <p:sldLayoutId id="2147483668" r:id="rId12"/>
    <p:sldLayoutId id="2147483665" r:id="rId13"/>
    <p:sldLayoutId id="2147483666" r:id="rId14"/>
    <p:sldLayoutId id="2147483664" r:id="rId15"/>
    <p:sldLayoutId id="2147483661" r:id="rId16"/>
    <p:sldLayoutId id="2147483672" r:id="rId17"/>
    <p:sldLayoutId id="2147483670" r:id="rId18"/>
    <p:sldLayoutId id="2147483655" r:id="rId19"/>
    <p:sldLayoutId id="2147483656" r:id="rId20"/>
  </p:sldLayoutIdLst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20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600"/>
        </a:spcBef>
        <a:buFont typeface="Arial" panose="020B0604020202020204" pitchFamily="34" charset="0"/>
        <a:buChar char="•"/>
        <a:defRPr sz="1400" kern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–"/>
        <a:defRPr sz="1400" kern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1pPr>
      <a:lvl2pPr marL="18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2pPr>
      <a:lvl3pPr marL="36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3pPr>
      <a:lvl4pPr marL="54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4pPr>
      <a:lvl5pPr marL="72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5pPr>
      <a:lvl6pPr marL="90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6pPr>
      <a:lvl7pPr marL="108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7pPr>
      <a:lvl8pPr marL="126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8pPr>
      <a:lvl9pPr marL="144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F26B43"/>
          </p15:clr>
        </p15:guide>
        <p15:guide id="2" pos="5760">
          <p15:clr>
            <a:srgbClr val="F26B43"/>
          </p15:clr>
        </p15:guide>
        <p15:guide id="3" orient="horz" pos="242">
          <p15:clr>
            <a:srgbClr val="F26B43"/>
          </p15:clr>
        </p15:guide>
        <p15:guide id="4" orient="horz" pos="3984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AF31DB-1625-BD98-B90D-15F3E033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3" y="365126"/>
            <a:ext cx="82810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C092E9-8497-79EC-B58F-843AAA8FC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083" y="1825625"/>
            <a:ext cx="82810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77226-6030-9A56-0B09-4F1C42E421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0083" y="6356351"/>
            <a:ext cx="216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5EDD-1A8D-452D-BA6C-1ECE9A776CD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895D2-A801-6AEB-A91E-CA259FB16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0398" y="6356351"/>
            <a:ext cx="3240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429E6-8C3B-FABE-1F33-12B1552D2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0848" y="6356351"/>
            <a:ext cx="216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E4A0-2771-46E1-9B1A-E7FD7D089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9BCC5A-98EF-BF88-F492-AFBB3973174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596175" y="63500"/>
            <a:ext cx="428804" cy="121252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788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04C5F5-754A-45A9-0AE8-8195C30E30A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596175" y="6642100"/>
            <a:ext cx="428804" cy="121252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788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207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 advClick="0" advTm="5000">
    <p:fade/>
  </p:transition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365126"/>
            <a:ext cx="82810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1825625"/>
            <a:ext cx="82810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6356351"/>
            <a:ext cx="216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116A5-86CE-45F3-AC67-F52468271BC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6356351"/>
            <a:ext cx="3240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6356351"/>
            <a:ext cx="216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ED7E-DE0C-4B69-B03C-5001D41916C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DE4123-198F-BABE-51B5-7BA2CD3271E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596175" y="63500"/>
            <a:ext cx="428804" cy="121252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788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38881D-C582-7B65-B1DC-96629F01022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596175" y="6642100"/>
            <a:ext cx="428804" cy="121252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788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2275157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Relationship Id="rId5" Type="http://schemas.openxmlformats.org/officeDocument/2006/relationships/hyperlink" Target="mailto:kferguson@duluthport.com" TargetMode="External"/><Relationship Id="rId4" Type="http://schemas.openxmlformats.org/officeDocument/2006/relationships/hyperlink" Target="mailto:jonathan.lamb@duluthcargo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49251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hyperlink" Target="https://historyofrappelz.com/remerciements/usa_-512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hyperlink" Target="https://freepngimg.com/png/19177-united-kingdom-flag-transparent" TargetMode="External"/><Relationship Id="rId10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freepngimg.com/png/11367-canada-flag-pictur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en.wikipedia.org/wiki/St._Lawrence_Seaway" TargetMode="Externa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16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CE5072B-CF49-4D4A-941E-9C792A8823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952895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CE5072B-CF49-4D4A-941E-9C792A8823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C470F7-73E8-43F1-AFB5-B45C094409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4349" y="4777339"/>
            <a:ext cx="5276851" cy="168969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sz="2800" dirty="0"/>
              <a:t>J</a:t>
            </a:r>
            <a:r>
              <a:rPr lang="en-US" sz="2800" dirty="0"/>
              <a:t>an Bauer, Consul</a:t>
            </a:r>
          </a:p>
          <a:p>
            <a:pPr algn="ctr"/>
            <a:r>
              <a:rPr lang="en-US" dirty="0"/>
              <a:t>UK Government Office, Minnesota</a:t>
            </a:r>
          </a:p>
          <a:p>
            <a:pPr algn="ctr">
              <a:spcBef>
                <a:spcPts val="1800"/>
              </a:spcBef>
            </a:pPr>
            <a:r>
              <a:rPr lang="en-US" dirty="0"/>
              <a:t>Jan.Bauer@fcdo.gov.uk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980F97-7FEE-9E00-AFD0-CFEA749FEFAA}"/>
              </a:ext>
            </a:extLst>
          </p:cNvPr>
          <p:cNvSpPr txBox="1"/>
          <p:nvPr/>
        </p:nvSpPr>
        <p:spPr>
          <a:xfrm>
            <a:off x="0" y="1994703"/>
            <a:ext cx="9601199" cy="17543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b="1" kern="0" dirty="0">
                <a:solidFill>
                  <a:schemeClr val="bg1"/>
                </a:solidFill>
                <a:latin typeface="+mj-lt"/>
              </a:rPr>
              <a:t>UK - US Great Lakes Seaway</a:t>
            </a:r>
          </a:p>
          <a:p>
            <a:pPr algn="ctr"/>
            <a:endParaRPr lang="en-GB" sz="1600" b="1" kern="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GB" sz="4000" b="1" kern="0" dirty="0">
                <a:solidFill>
                  <a:schemeClr val="bg1"/>
                </a:solidFill>
                <a:latin typeface="+mj-lt"/>
              </a:rPr>
              <a:t>A Strategic &amp; Resilient Supply Chain</a:t>
            </a:r>
            <a:br>
              <a:rPr lang="en-GB" sz="4000" b="1" kern="0" dirty="0">
                <a:solidFill>
                  <a:schemeClr val="bg1"/>
                </a:solidFill>
                <a:latin typeface="+mj-lt"/>
              </a:rPr>
            </a:br>
            <a:endParaRPr lang="en-GB" b="1" kern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 descr="A large container ship in the ocean&#10;&#10;Description automatically generated">
            <a:extLst>
              <a:ext uri="{FF2B5EF4-FFF2-40B4-BE49-F238E27FC236}">
                <a16:creationId xmlns:a16="http://schemas.microsoft.com/office/drawing/2014/main" id="{17775314-E41B-01C2-F42B-CEF44E55C0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218" y="4343025"/>
            <a:ext cx="4121131" cy="231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24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242173" y="546974"/>
            <a:ext cx="8173815" cy="847878"/>
          </a:xfrm>
          <a:prstGeom prst="rect">
            <a:avLst/>
          </a:prstGeom>
        </p:spPr>
        <p:txBody>
          <a:bodyPr vert="horz" lIns="72009" tIns="36005" rIns="72009" bIns="36005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20090">
              <a:defRPr/>
            </a:pPr>
            <a:r>
              <a:rPr lang="en-US" sz="3150" b="1" i="1">
                <a:solidFill>
                  <a:prstClr val="white"/>
                </a:solidFill>
                <a:latin typeface="Calibri Light" panose="020F0302020204030204"/>
              </a:rPr>
              <a:t>Facility Features – Transportation Connections</a:t>
            </a:r>
            <a:endParaRPr lang="en-US" sz="3150" b="1" i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5605" y="2112711"/>
            <a:ext cx="3341962" cy="339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20090">
              <a:spcAft>
                <a:spcPts val="315"/>
              </a:spcAft>
              <a:defRPr/>
            </a:pPr>
            <a:r>
              <a:rPr lang="en-US" sz="1575" b="1" u="sng" dirty="0">
                <a:solidFill>
                  <a:prstClr val="white"/>
                </a:solidFill>
                <a:latin typeface="Calibri Light" panose="020F0302020204030204" pitchFamily="34" charset="0"/>
              </a:rPr>
              <a:t>Ocean</a:t>
            </a:r>
          </a:p>
          <a:p>
            <a:pPr marL="225028" indent="-225028" defTabSz="720090"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Located on Great Lakes-St. Lawrence Seaway System for Access to Ocean Going Vessels</a:t>
            </a:r>
          </a:p>
          <a:p>
            <a:pPr defTabSz="720090">
              <a:spcAft>
                <a:spcPts val="315"/>
              </a:spcAft>
              <a:defRPr/>
            </a:pPr>
            <a:endParaRPr lang="en-US" sz="630" b="1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 defTabSz="720090">
              <a:spcAft>
                <a:spcPts val="315"/>
              </a:spcAft>
              <a:defRPr/>
            </a:pPr>
            <a:r>
              <a:rPr lang="en-US" sz="1575" b="1" u="sng" dirty="0">
                <a:solidFill>
                  <a:prstClr val="white"/>
                </a:solidFill>
                <a:latin typeface="Calibri Light" panose="020F0302020204030204" pitchFamily="34" charset="0"/>
              </a:rPr>
              <a:t>Rail</a:t>
            </a:r>
          </a:p>
          <a:p>
            <a:pPr marL="225028" indent="-225028" defTabSz="720090"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Direct Access to Four Class I Rail Carriers</a:t>
            </a:r>
          </a:p>
          <a:p>
            <a:pPr marL="585073" lvl="1" indent="-225028" defTabSz="720090"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BNSF, CN, CPKC, UP</a:t>
            </a:r>
          </a:p>
          <a:p>
            <a:pPr marL="360045" lvl="1" defTabSz="720090">
              <a:spcAft>
                <a:spcPts val="315"/>
              </a:spcAft>
              <a:defRPr/>
            </a:pPr>
            <a:endParaRPr lang="en-US" sz="630" b="1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 defTabSz="720090">
              <a:spcAft>
                <a:spcPts val="315"/>
              </a:spcAft>
              <a:defRPr/>
            </a:pPr>
            <a:r>
              <a:rPr lang="en-US" sz="1575" b="1" u="sng" dirty="0">
                <a:solidFill>
                  <a:prstClr val="white"/>
                </a:solidFill>
                <a:latin typeface="Calibri Light" panose="020F0302020204030204" pitchFamily="34" charset="0"/>
              </a:rPr>
              <a:t>Highway</a:t>
            </a:r>
          </a:p>
          <a:p>
            <a:pPr marL="225028" indent="-225028" defTabSz="720090"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Close Proximity to I-35, US 53/US 2 Highway Corridors</a:t>
            </a:r>
          </a:p>
          <a:p>
            <a:pPr defTabSz="720090">
              <a:spcAft>
                <a:spcPts val="315"/>
              </a:spcAft>
              <a:defRPr/>
            </a:pPr>
            <a:endParaRPr lang="en-US" sz="630" b="1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8717" b="31668"/>
          <a:stretch/>
        </p:blipFill>
        <p:spPr>
          <a:xfrm>
            <a:off x="3409304" y="1510665"/>
            <a:ext cx="7845213" cy="441293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1E08AE-4E1F-46F4-A6E7-7F350EB3A0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2" t="14568" r="28789" b="47226"/>
          <a:stretch/>
        </p:blipFill>
        <p:spPr>
          <a:xfrm>
            <a:off x="318355" y="872302"/>
            <a:ext cx="1043597" cy="54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46" y="1046189"/>
            <a:ext cx="8077610" cy="4431191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26FB6DDB-3E6A-0847-84F4-46321CBF65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" y="4825424"/>
            <a:ext cx="9591199" cy="13039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2" y="5769263"/>
            <a:ext cx="1118630" cy="2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7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 with medium confidence">
            <a:extLst>
              <a:ext uri="{FF2B5EF4-FFF2-40B4-BE49-F238E27FC236}">
                <a16:creationId xmlns:a16="http://schemas.microsoft.com/office/drawing/2014/main" id="{106A9213-0D00-26A1-EB37-6FD1C8E13A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85" b="10974"/>
          <a:stretch/>
        </p:blipFill>
        <p:spPr>
          <a:xfrm>
            <a:off x="0" y="728663"/>
            <a:ext cx="9601200" cy="5400675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F73D6321-E0A2-72EF-031E-D95910D1540F}"/>
              </a:ext>
            </a:extLst>
          </p:cNvPr>
          <p:cNvSpPr/>
          <p:nvPr/>
        </p:nvSpPr>
        <p:spPr>
          <a:xfrm>
            <a:off x="2034069" y="853008"/>
            <a:ext cx="5030437" cy="5030437"/>
          </a:xfrm>
          <a:prstGeom prst="ellipse">
            <a:avLst/>
          </a:prstGeom>
          <a:solidFill>
            <a:schemeClr val="bg1">
              <a:alpha val="244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20090">
              <a:defRPr/>
            </a:pPr>
            <a:endParaRPr lang="en-US" sz="1418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8D5358-257C-C81C-242D-492951804F88}"/>
              </a:ext>
            </a:extLst>
          </p:cNvPr>
          <p:cNvGrpSpPr/>
          <p:nvPr/>
        </p:nvGrpSpPr>
        <p:grpSpPr>
          <a:xfrm>
            <a:off x="2677773" y="1084161"/>
            <a:ext cx="1051396" cy="383182"/>
            <a:chOff x="3400347" y="451427"/>
            <a:chExt cx="1335106" cy="486579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B6C67D06-2793-CA99-CA46-EEC5182B00C1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241ACD-DCC6-88D1-0C15-98C9E12A2C7D}"/>
                </a:ext>
              </a:extLst>
            </p:cNvPr>
            <p:cNvSpPr txBox="1"/>
            <p:nvPr/>
          </p:nvSpPr>
          <p:spPr>
            <a:xfrm>
              <a:off x="3400347" y="451427"/>
              <a:ext cx="1255363" cy="48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Fort McMurray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7CCFD5-978E-CF34-E2A3-31DAAE006747}"/>
              </a:ext>
            </a:extLst>
          </p:cNvPr>
          <p:cNvGrpSpPr/>
          <p:nvPr/>
        </p:nvGrpSpPr>
        <p:grpSpPr>
          <a:xfrm>
            <a:off x="2135860" y="1706612"/>
            <a:ext cx="1019678" cy="237757"/>
            <a:chOff x="3440624" y="451427"/>
            <a:chExt cx="1294829" cy="301913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48B0D99B-77D2-641C-CBFB-5DD8C18D87E7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6A8B19-C15E-E29D-09AF-52D89038DF91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Edmonton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67434C-AE01-3977-5D0D-F0621744D687}"/>
              </a:ext>
            </a:extLst>
          </p:cNvPr>
          <p:cNvGrpSpPr/>
          <p:nvPr/>
        </p:nvGrpSpPr>
        <p:grpSpPr>
          <a:xfrm>
            <a:off x="1903967" y="2298549"/>
            <a:ext cx="1019678" cy="237757"/>
            <a:chOff x="3440624" y="451427"/>
            <a:chExt cx="1294829" cy="301913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DF4DC75D-3226-9577-280B-B6E0FCC0B8A0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25A37D-F7DC-0139-C215-F930A126B4C3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Calgary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E116B-CBCC-B999-1363-9D1A56C30143}"/>
              </a:ext>
            </a:extLst>
          </p:cNvPr>
          <p:cNvGrpSpPr/>
          <p:nvPr/>
        </p:nvGrpSpPr>
        <p:grpSpPr>
          <a:xfrm>
            <a:off x="2641037" y="3549162"/>
            <a:ext cx="1019678" cy="237757"/>
            <a:chOff x="3440624" y="451427"/>
            <a:chExt cx="1294829" cy="301913"/>
          </a:xfrm>
        </p:grpSpPr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D0254623-5496-3EAB-5EF7-12834391E72A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4F6F0C-AA1C-9F52-A857-8636096EBFF5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Billings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4E05941-415C-459A-2B1F-6854863C3F4A}"/>
              </a:ext>
            </a:extLst>
          </p:cNvPr>
          <p:cNvGrpSpPr/>
          <p:nvPr/>
        </p:nvGrpSpPr>
        <p:grpSpPr>
          <a:xfrm>
            <a:off x="2543398" y="4287560"/>
            <a:ext cx="1019678" cy="237757"/>
            <a:chOff x="3440624" y="451427"/>
            <a:chExt cx="1294829" cy="301913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19A89F92-E299-2712-E554-7E008BC2A383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672BD2-5B20-AD16-69C7-309DCFB77099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Casper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11F1C7-16B8-06EB-7CD2-D8AE43C5F7A5}"/>
              </a:ext>
            </a:extLst>
          </p:cNvPr>
          <p:cNvGrpSpPr/>
          <p:nvPr/>
        </p:nvGrpSpPr>
        <p:grpSpPr>
          <a:xfrm>
            <a:off x="2630393" y="5105289"/>
            <a:ext cx="1019678" cy="237757"/>
            <a:chOff x="3440624" y="451427"/>
            <a:chExt cx="1294829" cy="301913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F83334F9-64DE-C082-0B9A-A684C6A2E020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F9104E-2F97-24DD-CFC3-5812C92A2D57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Denver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7B8760-C2E4-8C1C-A051-6B5052706B36}"/>
              </a:ext>
            </a:extLst>
          </p:cNvPr>
          <p:cNvGrpSpPr/>
          <p:nvPr/>
        </p:nvGrpSpPr>
        <p:grpSpPr>
          <a:xfrm>
            <a:off x="4391881" y="4996221"/>
            <a:ext cx="1019678" cy="237757"/>
            <a:chOff x="3440624" y="451427"/>
            <a:chExt cx="1294829" cy="301913"/>
          </a:xfrm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E2573233-6312-215C-3354-7857ACC2B2C6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B4BBFE-7611-34B4-EEF2-DE36E365A2FF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Omaha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9EE4AA-1AF9-7A6F-813C-1661B7E199F2}"/>
              </a:ext>
            </a:extLst>
          </p:cNvPr>
          <p:cNvGrpSpPr/>
          <p:nvPr/>
        </p:nvGrpSpPr>
        <p:grpSpPr>
          <a:xfrm>
            <a:off x="4318651" y="4392077"/>
            <a:ext cx="1019678" cy="237757"/>
            <a:chOff x="3440624" y="451427"/>
            <a:chExt cx="1294829" cy="301913"/>
          </a:xfrm>
        </p:grpSpPr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1436CDC7-147A-3966-C762-C7E88A4880F6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FD2D40-363B-DBC9-046E-48F1EBA17ABF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Sioux Falls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D1F5D3B-728A-4107-70D6-843E2C1E0A70}"/>
              </a:ext>
            </a:extLst>
          </p:cNvPr>
          <p:cNvGrpSpPr/>
          <p:nvPr/>
        </p:nvGrpSpPr>
        <p:grpSpPr>
          <a:xfrm>
            <a:off x="5539143" y="4595668"/>
            <a:ext cx="1019678" cy="237757"/>
            <a:chOff x="3440624" y="451427"/>
            <a:chExt cx="1294829" cy="301913"/>
          </a:xfrm>
        </p:grpSpPr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C7796C25-D62A-25A9-F7B2-ED1F0406506C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E8BA615-E92F-1E3E-23C3-C82EC35EDE50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Madison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4AFBA6-68DF-F532-D27D-42D68B2E7BB1}"/>
              </a:ext>
            </a:extLst>
          </p:cNvPr>
          <p:cNvGrpSpPr/>
          <p:nvPr/>
        </p:nvGrpSpPr>
        <p:grpSpPr>
          <a:xfrm>
            <a:off x="5844265" y="4217315"/>
            <a:ext cx="1019678" cy="237757"/>
            <a:chOff x="3440624" y="451427"/>
            <a:chExt cx="1294829" cy="301913"/>
          </a:xfrm>
        </p:grpSpPr>
        <p:sp>
          <p:nvSpPr>
            <p:cNvPr id="37" name="Teardrop 36">
              <a:extLst>
                <a:ext uri="{FF2B5EF4-FFF2-40B4-BE49-F238E27FC236}">
                  <a16:creationId xmlns:a16="http://schemas.microsoft.com/office/drawing/2014/main" id="{43F5FD98-649B-0253-AE11-D9FF8A5B8B1A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1E05EE-03A5-FD55-BF82-746D31E1FEE4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Green Bay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1DF5A52-1F22-84B1-0A96-CB338E270F4F}"/>
              </a:ext>
            </a:extLst>
          </p:cNvPr>
          <p:cNvGrpSpPr/>
          <p:nvPr/>
        </p:nvGrpSpPr>
        <p:grpSpPr>
          <a:xfrm>
            <a:off x="4391881" y="4093057"/>
            <a:ext cx="1532284" cy="237757"/>
            <a:chOff x="2789696" y="451427"/>
            <a:chExt cx="1945757" cy="301913"/>
          </a:xfrm>
        </p:grpSpPr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3F58C5C4-BC32-7BF6-A8F3-B0ECA2C628DE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A437DB1-7B27-7118-B9E2-34DD1666DB14}"/>
                </a:ext>
              </a:extLst>
            </p:cNvPr>
            <p:cNvSpPr txBox="1"/>
            <p:nvPr/>
          </p:nvSpPr>
          <p:spPr>
            <a:xfrm>
              <a:off x="2789696" y="451427"/>
              <a:ext cx="1771913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Minneapolis/St. Paul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9D3027E-410A-0564-DD23-18119F3A4037}"/>
              </a:ext>
            </a:extLst>
          </p:cNvPr>
          <p:cNvGrpSpPr/>
          <p:nvPr/>
        </p:nvGrpSpPr>
        <p:grpSpPr>
          <a:xfrm>
            <a:off x="4391880" y="3556041"/>
            <a:ext cx="1019678" cy="237757"/>
            <a:chOff x="3440624" y="451427"/>
            <a:chExt cx="1294829" cy="301913"/>
          </a:xfrm>
        </p:grpSpPr>
        <p:sp>
          <p:nvSpPr>
            <p:cNvPr id="43" name="Teardrop 42">
              <a:extLst>
                <a:ext uri="{FF2B5EF4-FFF2-40B4-BE49-F238E27FC236}">
                  <a16:creationId xmlns:a16="http://schemas.microsoft.com/office/drawing/2014/main" id="{46D756F5-09AF-511C-06D3-7DF3E5020AD2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3967FC0-9345-75AA-1F01-D21439B15FBE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Fargo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FC9844-06AB-E960-B28C-F27C598B1EF0}"/>
              </a:ext>
            </a:extLst>
          </p:cNvPr>
          <p:cNvGrpSpPr/>
          <p:nvPr/>
        </p:nvGrpSpPr>
        <p:grpSpPr>
          <a:xfrm>
            <a:off x="4446803" y="2762722"/>
            <a:ext cx="1019678" cy="237757"/>
            <a:chOff x="3440624" y="451427"/>
            <a:chExt cx="1294829" cy="301913"/>
          </a:xfrm>
        </p:grpSpPr>
        <p:sp>
          <p:nvSpPr>
            <p:cNvPr id="46" name="Teardrop 45">
              <a:extLst>
                <a:ext uri="{FF2B5EF4-FFF2-40B4-BE49-F238E27FC236}">
                  <a16:creationId xmlns:a16="http://schemas.microsoft.com/office/drawing/2014/main" id="{0FD597E9-A53C-95C1-C830-7255C7CFA79A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EFD1977-B8DF-6EB8-A626-04A8B4B18BEC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Winnipeg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7CA58AB-1FAF-621E-B8F5-45D129B54058}"/>
              </a:ext>
            </a:extLst>
          </p:cNvPr>
          <p:cNvGrpSpPr/>
          <p:nvPr/>
        </p:nvGrpSpPr>
        <p:grpSpPr>
          <a:xfrm>
            <a:off x="4860446" y="4805099"/>
            <a:ext cx="1019678" cy="237757"/>
            <a:chOff x="3440624" y="451427"/>
            <a:chExt cx="1294829" cy="301913"/>
          </a:xfrm>
        </p:grpSpPr>
        <p:sp>
          <p:nvSpPr>
            <p:cNvPr id="49" name="Teardrop 48">
              <a:extLst>
                <a:ext uri="{FF2B5EF4-FFF2-40B4-BE49-F238E27FC236}">
                  <a16:creationId xmlns:a16="http://schemas.microsoft.com/office/drawing/2014/main" id="{51FBEFD0-64A3-B82A-43EE-B193F6B304ED}"/>
                </a:ext>
              </a:extLst>
            </p:cNvPr>
            <p:cNvSpPr/>
            <p:nvPr/>
          </p:nvSpPr>
          <p:spPr>
            <a:xfrm rot="8100000">
              <a:off x="4575965" y="510183"/>
              <a:ext cx="159488" cy="159488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20090">
                <a:defRPr/>
              </a:pPr>
              <a:endParaRPr lang="en-US" sz="141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8A449B2-AAE6-2437-E8D3-FC3AA799E84F}"/>
                </a:ext>
              </a:extLst>
            </p:cNvPr>
            <p:cNvSpPr txBox="1"/>
            <p:nvPr/>
          </p:nvSpPr>
          <p:spPr>
            <a:xfrm>
              <a:off x="3440624" y="451427"/>
              <a:ext cx="1120985" cy="301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720090">
                <a:defRPr/>
              </a:pPr>
              <a:r>
                <a:rPr lang="en-US" sz="945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 Moines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398E204-3937-5CEC-8E16-26683741A36E}"/>
              </a:ext>
            </a:extLst>
          </p:cNvPr>
          <p:cNvSpPr txBox="1"/>
          <p:nvPr/>
        </p:nvSpPr>
        <p:spPr>
          <a:xfrm>
            <a:off x="5378263" y="3447873"/>
            <a:ext cx="1084394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720090">
              <a:defRPr/>
            </a:pPr>
            <a:r>
              <a:rPr lang="en-US" sz="94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Duluth/Superior</a:t>
            </a:r>
          </a:p>
        </p:txBody>
      </p:sp>
      <p:pic>
        <p:nvPicPr>
          <p:cNvPr id="3" name="Graphic 2" descr="Star with solid fill">
            <a:extLst>
              <a:ext uri="{FF2B5EF4-FFF2-40B4-BE49-F238E27FC236}">
                <a16:creationId xmlns:a16="http://schemas.microsoft.com/office/drawing/2014/main" id="{04FFCE5B-0CBE-1E3F-46FB-672F6779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460" y="3600843"/>
            <a:ext cx="385179" cy="38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6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EC11D4-41F2-1D53-2C67-4C73A53D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1D03AF-670C-7839-F983-E00D37D880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51" t="30480" r="37846" b="20386"/>
          <a:stretch>
            <a:fillRect/>
          </a:stretch>
        </p:blipFill>
        <p:spPr>
          <a:xfrm>
            <a:off x="3700038" y="728663"/>
            <a:ext cx="5901163" cy="5410762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E2700C40-505F-8A73-EF9C-9CFE19B33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8" y="5372138"/>
            <a:ext cx="2198537" cy="44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3C9C049F-A921-7115-7903-844F30DABE1B}"/>
              </a:ext>
            </a:extLst>
          </p:cNvPr>
          <p:cNvSpPr txBox="1">
            <a:spLocks/>
          </p:cNvSpPr>
          <p:nvPr/>
        </p:nvSpPr>
        <p:spPr>
          <a:xfrm>
            <a:off x="549466" y="2210469"/>
            <a:ext cx="2448257" cy="2111008"/>
          </a:xfrm>
          <a:prstGeom prst="rect">
            <a:avLst/>
          </a:prstGeom>
        </p:spPr>
        <p:txBody>
          <a:bodyPr vert="horz" lIns="72009" tIns="36005" rIns="72009" bIns="36005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20090">
              <a:defRPr/>
            </a:pPr>
            <a:r>
              <a:rPr lang="en-US" sz="2835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Thank you!</a:t>
            </a:r>
          </a:p>
          <a:p>
            <a:pPr defTabSz="720090">
              <a:defRPr/>
            </a:pPr>
            <a:endParaRPr lang="en-US" sz="2835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Jonathan Lamb</a:t>
            </a: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Duluth Cargo Connect</a:t>
            </a: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  <a:hlinkClick r:id="rId4"/>
              </a:rPr>
              <a:t>jonathan.lamb@duluthcargo.com</a:t>
            </a:r>
            <a:endParaRPr lang="en-US" sz="1103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218-727-6646</a:t>
            </a:r>
          </a:p>
          <a:p>
            <a:pPr algn="l" defTabSz="720090">
              <a:defRPr/>
            </a:pPr>
            <a:endParaRPr lang="en-US" sz="1103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Kate Ferguson</a:t>
            </a: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Duluth Seaway Port Authority</a:t>
            </a: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  <a:hlinkClick r:id="rId5"/>
              </a:rPr>
              <a:t>kferguson@duluthport.com</a:t>
            </a:r>
            <a:endParaRPr lang="en-US" sz="1103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l" defTabSz="720090">
              <a:defRPr/>
            </a:pPr>
            <a:r>
              <a:rPr lang="en-US" sz="1103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218-740-5422</a:t>
            </a:r>
          </a:p>
          <a:p>
            <a:pPr algn="l" defTabSz="720090">
              <a:defRPr/>
            </a:pPr>
            <a:endParaRPr lang="en-US" sz="1103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l" defTabSz="720090">
              <a:defRPr/>
            </a:pPr>
            <a:endParaRPr lang="en-US" sz="1103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49898"/>
      </p:ext>
    </p:extLst>
  </p:cSld>
  <p:clrMapOvr>
    <a:masterClrMapping/>
  </p:clrMapOvr>
  <p:transition spd="slow" advClick="0" advTm="5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4C17AF6-CFD5-A210-0488-F6DB0E8D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01" y="318498"/>
            <a:ext cx="9351223" cy="72925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2400" b="1" dirty="0"/>
              <a:t>UK/US/CA Trade Route via the Great Lakes SLS</a:t>
            </a:r>
            <a:endParaRPr lang="en-US" sz="2400" b="1" dirty="0"/>
          </a:p>
        </p:txBody>
      </p:sp>
      <p:pic>
        <p:nvPicPr>
          <p:cNvPr id="11" name="Content Placeholder 11">
            <a:extLst>
              <a:ext uri="{FF2B5EF4-FFF2-40B4-BE49-F238E27FC236}">
                <a16:creationId xmlns:a16="http://schemas.microsoft.com/office/drawing/2014/main" id="{696B170B-5B5B-C838-61A3-2D1ECCF05B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7" t="16115" r="7586" b="33500"/>
          <a:stretch/>
        </p:blipFill>
        <p:spPr>
          <a:xfrm>
            <a:off x="0" y="2845789"/>
            <a:ext cx="9601200" cy="34883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993E00-5E09-FD4A-DC9E-D4AAE9BF1E56}"/>
              </a:ext>
            </a:extLst>
          </p:cNvPr>
          <p:cNvSpPr txBox="1"/>
          <p:nvPr/>
        </p:nvSpPr>
        <p:spPr>
          <a:xfrm>
            <a:off x="269027" y="911871"/>
            <a:ext cx="9063146" cy="206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solidFill>
                  <a:srgbClr val="C00000"/>
                </a:solidFill>
              </a:rPr>
              <a:t>The St. Lawrence Seaway provides a direct maritime connection</a:t>
            </a:r>
          </a:p>
          <a:p>
            <a:endParaRPr lang="en-GB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Better utilize of the GL SLS system for UK-US trade</a:t>
            </a:r>
            <a:br>
              <a:rPr lang="en-GB" sz="2400" dirty="0"/>
            </a:br>
            <a:endParaRPr lang="en-GB" sz="10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Improve the smooth efficient movement of goods while reducing carbon emissions</a:t>
            </a:r>
          </a:p>
          <a:p>
            <a:endParaRPr lang="en-GB" sz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79C717-7FB5-EDC0-977C-B19A406A7B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859" r="101" b="30315"/>
          <a:stretch/>
        </p:blipFill>
        <p:spPr>
          <a:xfrm>
            <a:off x="8201024" y="0"/>
            <a:ext cx="1323975" cy="100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70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546D0C75-A7B4-0FCE-8A34-4D026CAE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4048"/>
            <a:ext cx="8686800" cy="758952"/>
          </a:xfrm>
        </p:spPr>
        <p:txBody>
          <a:bodyPr/>
          <a:lstStyle/>
          <a:p>
            <a:r>
              <a:rPr lang="en-GB" sz="32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GLS Trade Route - Economic Advantage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0A7D86-6A5D-9539-15A8-226C0B158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362" r="41560"/>
          <a:stretch>
            <a:fillRect/>
          </a:stretch>
        </p:blipFill>
        <p:spPr>
          <a:xfrm>
            <a:off x="91440" y="990265"/>
            <a:ext cx="2937510" cy="530004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897D3-DC29-BEEE-C53D-41196381D3C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57550" y="1143000"/>
            <a:ext cx="6252210" cy="514731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tx2"/>
                </a:solidFill>
                <a:latin typeface="+mj-lt"/>
              </a:rPr>
              <a:t>This trade route delivers-</a:t>
            </a:r>
            <a:br>
              <a:rPr lang="en-US" sz="2400" dirty="0">
                <a:solidFill>
                  <a:schemeClr val="tx2"/>
                </a:solidFill>
                <a:latin typeface="+mj-lt"/>
              </a:rPr>
            </a:br>
            <a:r>
              <a:rPr lang="en-US" sz="2400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+mj-lt"/>
              </a:rPr>
              <a:t>Clear, Measurable Economic Value</a:t>
            </a:r>
            <a:endParaRPr lang="en-US" sz="2400" dirty="0">
              <a:solidFill>
                <a:schemeClr val="tx2"/>
              </a:solidFill>
              <a:latin typeface="+mj-lt"/>
            </a:endParaRP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latin typeface="+mj-lt"/>
              </a:rPr>
              <a:t>D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rives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port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growth,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Increases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high‑value cargo volumes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Stimulates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private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investment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latin typeface="+mj-lt"/>
              </a:rPr>
              <a:t>Creates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jobs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latin typeface="+mj-lt"/>
              </a:rPr>
              <a:t>Strengthens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resilience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latin typeface="+mj-lt"/>
              </a:rPr>
              <a:t>Supports long‑term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sustainability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 &amp; </a:t>
            </a:r>
            <a:r>
              <a:rPr lang="en-US" sz="2000" b="1" dirty="0">
                <a:solidFill>
                  <a:schemeClr val="tx2"/>
                </a:solidFill>
                <a:latin typeface="+mj-lt"/>
              </a:rPr>
              <a:t>competitiveness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. </a:t>
            </a:r>
          </a:p>
          <a:p>
            <a:r>
              <a:rPr lang="en-US" sz="2400" dirty="0">
                <a:solidFill>
                  <a:schemeClr val="tx2"/>
                </a:solidFill>
                <a:latin typeface="+mj-lt"/>
              </a:rPr>
              <a:t>Strategic addition to the global trading network</a:t>
            </a:r>
          </a:p>
          <a:p>
            <a:r>
              <a:rPr lang="en-US" sz="2400" dirty="0">
                <a:solidFill>
                  <a:schemeClr val="tx2"/>
                </a:solidFill>
                <a:latin typeface="+mj-lt"/>
              </a:rPr>
              <a:t>Deeper UK–U.S. economic collaboration</a:t>
            </a:r>
          </a:p>
          <a:p>
            <a:pPr lvl="1"/>
            <a:endParaRPr lang="en-US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402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EAEED-0A88-FBBF-1E6C-341A3702E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57" y="225408"/>
            <a:ext cx="8846820" cy="758952"/>
          </a:xfrm>
        </p:spPr>
        <p:txBody>
          <a:bodyPr>
            <a:normAutofit/>
          </a:bodyPr>
          <a:lstStyle/>
          <a:p>
            <a:r>
              <a:rPr lang="en-US" sz="3200" b="1" dirty="0"/>
              <a:t>Recent UK Visit Outcomes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A114D-7976-8CAF-6A7C-87C7367FE77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33564" y="817009"/>
            <a:ext cx="5095982" cy="5436107"/>
          </a:xfrm>
        </p:spPr>
        <p:txBody>
          <a:bodyPr>
            <a:noAutofit/>
          </a:bodyPr>
          <a:lstStyle/>
          <a:p>
            <a:pPr marL="252146" indent="-252146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  <a:tabLst>
                <a:tab pos="403433" algn="l"/>
              </a:tabLst>
            </a:pPr>
            <a:r>
              <a:rPr lang="en-US" sz="2000" b="1" kern="1200" dirty="0">
                <a:solidFill>
                  <a:schemeClr val="tx2"/>
                </a:solidFill>
              </a:rPr>
              <a:t>Deepened Engagement</a:t>
            </a:r>
            <a:r>
              <a:rPr lang="en-US" sz="2000" kern="1200" dirty="0">
                <a:solidFill>
                  <a:schemeClr val="tx2"/>
                </a:solidFill>
              </a:rPr>
              <a:t>: </a:t>
            </a:r>
            <a:br>
              <a:rPr lang="en-US" sz="1900" kern="1200" dirty="0">
                <a:solidFill>
                  <a:schemeClr val="tx2"/>
                </a:solidFill>
              </a:rPr>
            </a:br>
            <a:r>
              <a:rPr lang="en-US" sz="1900" b="0" kern="1200" dirty="0">
                <a:solidFill>
                  <a:schemeClr val="tx2"/>
                </a:solidFill>
              </a:rPr>
              <a:t>Strengthened collaboration across government, port authorities, carriers &amp; exporters, reinforcing shared commitment to resilient inland trade routes</a:t>
            </a:r>
          </a:p>
          <a:p>
            <a:pPr marL="252146" indent="-252146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  <a:tabLst>
                <a:tab pos="403433" algn="l"/>
              </a:tabLst>
            </a:pPr>
            <a:r>
              <a:rPr lang="en-US" sz="2000" b="1" kern="1200" dirty="0">
                <a:solidFill>
                  <a:schemeClr val="tx2"/>
                </a:solidFill>
              </a:rPr>
              <a:t>Acceleration of Commercial Activity</a:t>
            </a:r>
            <a:r>
              <a:rPr lang="en-US" sz="2000" kern="1200" dirty="0">
                <a:solidFill>
                  <a:schemeClr val="tx2"/>
                </a:solidFill>
              </a:rPr>
              <a:t>: </a:t>
            </a:r>
            <a:br>
              <a:rPr lang="en-US" sz="1900" kern="1200" dirty="0">
                <a:solidFill>
                  <a:schemeClr val="tx2"/>
                </a:solidFill>
              </a:rPr>
            </a:br>
            <a:r>
              <a:rPr lang="en-US" sz="1900" kern="1200" dirty="0">
                <a:solidFill>
                  <a:schemeClr val="tx2"/>
                </a:solidFill>
              </a:rPr>
              <a:t>Converted discussions directly into action, with Ports &amp; Exporters now advancing confirmed and emerging cargo flows via the GLS system</a:t>
            </a:r>
          </a:p>
          <a:p>
            <a:pPr marL="252146" indent="-252146">
              <a:lnSpc>
                <a:spcPct val="110000"/>
              </a:lnSpc>
              <a:spcAft>
                <a:spcPts val="600"/>
              </a:spcAft>
              <a:buBlip>
                <a:blip r:embed="rId2"/>
              </a:buBlip>
              <a:tabLst>
                <a:tab pos="403433" algn="l"/>
              </a:tabLst>
            </a:pPr>
            <a:r>
              <a:rPr lang="en-US" sz="2000" b="1" kern="1200" dirty="0">
                <a:solidFill>
                  <a:schemeClr val="tx2"/>
                </a:solidFill>
              </a:rPr>
              <a:t>Strengthened Port‑to‑Port &amp; Industry Collaboration</a:t>
            </a:r>
            <a:r>
              <a:rPr lang="en-US" sz="2000" kern="1200" dirty="0">
                <a:solidFill>
                  <a:schemeClr val="tx2"/>
                </a:solidFill>
              </a:rPr>
              <a:t>: </a:t>
            </a:r>
            <a:r>
              <a:rPr lang="en-US" sz="1900" kern="1200" dirty="0">
                <a:solidFill>
                  <a:schemeClr val="tx2"/>
                </a:solidFill>
              </a:rPr>
              <a:t>UK &amp; GLS ports have moved into operational coordination, supporting commodity linked supply chains, specialized bulk &amp; and containerized cargo</a:t>
            </a:r>
          </a:p>
        </p:txBody>
      </p:sp>
      <p:pic>
        <p:nvPicPr>
          <p:cNvPr id="4" name="Picture 3" descr="A bridge and a river&#10;&#10;Description automatically generated with medium confidence">
            <a:extLst>
              <a:ext uri="{FF2B5EF4-FFF2-40B4-BE49-F238E27FC236}">
                <a16:creationId xmlns:a16="http://schemas.microsoft.com/office/drawing/2014/main" id="{64DAFED5-0B6E-69C6-6ADD-0237E00AA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75" r="27257" b="-2"/>
          <a:stretch>
            <a:fillRect/>
          </a:stretch>
        </p:blipFill>
        <p:spPr>
          <a:xfrm>
            <a:off x="5229546" y="896951"/>
            <a:ext cx="4649190" cy="5436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755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91603B-0040-B346-B7B1-AB323314CDA9}"/>
              </a:ext>
            </a:extLst>
          </p:cNvPr>
          <p:cNvSpPr txBox="1">
            <a:spLocks/>
          </p:cNvSpPr>
          <p:nvPr/>
        </p:nvSpPr>
        <p:spPr>
          <a:xfrm>
            <a:off x="184817" y="1451610"/>
            <a:ext cx="9231566" cy="4829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2146" indent="-25214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9"/>
              </a:spcAft>
              <a:buFontTx/>
              <a:buBlip>
                <a:blip r:embed="rId3"/>
              </a:buBlip>
              <a:tabLst>
                <a:tab pos="403433" algn="l"/>
              </a:tabLst>
              <a:defRPr sz="1588" kern="1200" baseline="0">
                <a:solidFill>
                  <a:srgbClr val="001E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9"/>
              </a:spcAft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9"/>
              </a:spcAft>
              <a:buFont typeface="Arial" panose="020B0604020202020204" pitchFamily="34" charset="0"/>
              <a:buChar char="•"/>
              <a:defRPr sz="141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29"/>
              </a:spcAft>
              <a:buFont typeface="Arial" panose="020B0604020202020204" pitchFamily="34" charset="0"/>
              <a:buChar char="•"/>
              <a:defRPr sz="132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Aft>
                <a:spcPts val="1800"/>
              </a:spcAft>
            </a:pPr>
            <a:r>
              <a:rPr lang="en-US" sz="2000" b="1" dirty="0"/>
              <a:t>Strategic Route Value:</a:t>
            </a:r>
            <a:r>
              <a:rPr lang="en-US" sz="2000" dirty="0"/>
              <a:t> </a:t>
            </a:r>
            <a:r>
              <a:rPr lang="en-US" sz="1900" dirty="0"/>
              <a:t>The GLS is a credible corridor into North America’s industrial &amp; agricultural core, avoiding congested coastal gateways.</a:t>
            </a:r>
          </a:p>
          <a:p>
            <a:pPr lvl="0">
              <a:spcAft>
                <a:spcPts val="1800"/>
              </a:spcAft>
            </a:pPr>
            <a:r>
              <a:rPr lang="en-US" sz="2000" b="1" dirty="0"/>
              <a:t>Geopolitical Relevance:</a:t>
            </a:r>
            <a:r>
              <a:rPr lang="en-US" sz="2000" dirty="0"/>
              <a:t> </a:t>
            </a:r>
            <a:r>
              <a:rPr lang="en-US" sz="1900" dirty="0"/>
              <a:t>The route offers a stable,  trade corridor linking the UK, Canada and the US at a time of heightened geopolitical risk, pressure on major shipping lanes, and increased focus on diversified supply chains.</a:t>
            </a:r>
          </a:p>
          <a:p>
            <a:pPr lvl="0">
              <a:spcAft>
                <a:spcPts val="1800"/>
              </a:spcAft>
            </a:pPr>
            <a:r>
              <a:rPr lang="en-US" sz="2000" b="1" dirty="0"/>
              <a:t>Resilience &amp; Optionality:</a:t>
            </a:r>
            <a:r>
              <a:rPr lang="en-US" sz="2000" dirty="0"/>
              <a:t> </a:t>
            </a:r>
            <a:r>
              <a:rPr lang="en-US" sz="1900" dirty="0"/>
              <a:t>The Seaway complements existing routes, adding redundancy and flexibility to UK–US trade flows rather than creating dependence on a single corridor.</a:t>
            </a:r>
          </a:p>
          <a:p>
            <a:pPr lvl="0">
              <a:spcAft>
                <a:spcPts val="1800"/>
              </a:spcAft>
            </a:pPr>
            <a:r>
              <a:rPr lang="en-US" sz="2000" b="1" dirty="0"/>
              <a:t>Scalable, Low‑risk Growth:</a:t>
            </a:r>
            <a:r>
              <a:rPr lang="en-US" sz="2000" dirty="0"/>
              <a:t> Existing carrier models allow incremental and steady scale‑up without large full-scale commitments.</a:t>
            </a:r>
          </a:p>
          <a:p>
            <a:pPr lvl="0"/>
            <a:r>
              <a:rPr lang="en-US" sz="2000" b="1" dirty="0"/>
              <a:t>Future‑proofing Logistics:</a:t>
            </a:r>
            <a:r>
              <a:rPr lang="en-US" sz="2000" dirty="0"/>
              <a:t> </a:t>
            </a:r>
            <a:r>
              <a:rPr lang="en-US" sz="1900" dirty="0"/>
              <a:t>Early engagement supports planning for long‑</a:t>
            </a:r>
            <a:r>
              <a:rPr lang="en-US" sz="1900"/>
              <a:t>lead logistic needs </a:t>
            </a:r>
            <a:r>
              <a:rPr lang="en-US" sz="1900" dirty="0"/>
              <a:t>linked to future major events, such as the </a:t>
            </a:r>
            <a:r>
              <a:rPr lang="en-US" sz="1900" b="1" dirty="0"/>
              <a:t>World Expo 2031</a:t>
            </a:r>
            <a:r>
              <a:rPr lang="en-US" sz="1900" dirty="0"/>
              <a:t>.</a:t>
            </a:r>
            <a:endParaRPr lang="en-US" sz="1900" b="1" dirty="0"/>
          </a:p>
          <a:p>
            <a:pPr marL="0" indent="0">
              <a:buNone/>
            </a:pPr>
            <a:endParaRPr lang="en-US" sz="23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DCECA-8AF2-9280-2BE8-99055CD6E710}"/>
              </a:ext>
            </a:extLst>
          </p:cNvPr>
          <p:cNvSpPr txBox="1"/>
          <p:nvPr/>
        </p:nvSpPr>
        <p:spPr>
          <a:xfrm>
            <a:off x="542925" y="344328"/>
            <a:ext cx="7835762" cy="492443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r>
              <a:rPr lang="en-US" sz="3200" b="1" kern="0" dirty="0">
                <a:solidFill>
                  <a:schemeClr val="tx2">
                    <a:lumMod val="75000"/>
                  </a:schemeClr>
                </a:solidFill>
              </a:rPr>
              <a:t>Key Take Aways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4D5DF-67DB-9FE8-7240-91540470A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14726" y="78222"/>
            <a:ext cx="1146534" cy="11465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0D1F00-9EB8-5749-929D-38BC7C7EC9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019369" y="95110"/>
            <a:ext cx="1132495" cy="11324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A0AF9A-48D5-2E7F-1B05-64BBD21BCA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048072" y="0"/>
            <a:ext cx="2010202" cy="15076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69EB74-BFC2-7DBC-5935-C94145641BC1}"/>
              </a:ext>
            </a:extLst>
          </p:cNvPr>
          <p:cNvSpPr txBox="1"/>
          <p:nvPr/>
        </p:nvSpPr>
        <p:spPr>
          <a:xfrm>
            <a:off x="0" y="6755484"/>
            <a:ext cx="28689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>
                <a:hlinkClick r:id="rId9" tooltip="https://freepngimg.com/png/11367-canada-flag-picture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5877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F6ACF-0A31-82BF-9C42-DB1813BC7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" y="190533"/>
            <a:ext cx="8926830" cy="758952"/>
          </a:xfrm>
        </p:spPr>
        <p:txBody>
          <a:bodyPr/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Next</a:t>
            </a:r>
            <a:r>
              <a:rPr lang="en-US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steps</a:t>
            </a:r>
            <a:r>
              <a:rPr lang="en-US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consideration</a:t>
            </a:r>
            <a:br>
              <a:rPr lang="en-US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7A74A-6831-FA42-C2A9-6EBEC8D2CCB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8452" y="875438"/>
            <a:ext cx="5584733" cy="5616955"/>
          </a:xfrm>
        </p:spPr>
        <p:txBody>
          <a:bodyPr/>
          <a:lstStyle/>
          <a:p>
            <a:pPr marL="252146" indent="-252146">
              <a:spcAft>
                <a:spcPts val="1200"/>
              </a:spcAft>
              <a:buBlip>
                <a:blip r:embed="rId3"/>
              </a:buBlip>
              <a:tabLst>
                <a:tab pos="403433" algn="l"/>
              </a:tabLst>
            </a:pPr>
            <a: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Momentum: Who &amp; How?</a:t>
            </a:r>
            <a:b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echnical mission?  Industry workshop? </a:t>
            </a:r>
            <a:b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best enables delivery &amp; scaling? </a:t>
            </a:r>
            <a:b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ideas???</a:t>
            </a:r>
          </a:p>
          <a:p>
            <a:pPr marL="252146" indent="-252146">
              <a:spcAft>
                <a:spcPts val="1200"/>
              </a:spcAft>
              <a:buBlip>
                <a:blip r:embed="rId3"/>
              </a:buBlip>
              <a:tabLst>
                <a:tab pos="403433" algn="l"/>
              </a:tabLst>
            </a:pPr>
            <a: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Embed Strategic &amp; Resilient planning: </a:t>
            </a: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 GLS as core component of diversified supply‑chain strategies, reflecting private‑sector priorities for diversification &amp; resiliency.</a:t>
            </a:r>
          </a:p>
          <a:p>
            <a:pPr marL="252146" indent="-252146">
              <a:spcAft>
                <a:spcPts val="1200"/>
              </a:spcAft>
              <a:buBlip>
                <a:blip r:embed="rId3"/>
              </a:buBlip>
              <a:tabLst>
                <a:tab pos="403433" algn="l"/>
              </a:tabLst>
            </a:pPr>
            <a: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Shipper Engagement: </a:t>
            </a:r>
            <a:r>
              <a:rPr lang="en-US" sz="20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</a:t>
            </a: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industry on routing decisions, total landed cost &amp; supply‑chain resilience to shift default behaviors from congested coastal gateways.</a:t>
            </a:r>
          </a:p>
          <a:p>
            <a:pPr marL="252146" indent="-252146">
              <a:spcAft>
                <a:spcPts val="1200"/>
              </a:spcAft>
              <a:buBlip>
                <a:blip r:embed="rId3"/>
              </a:buBlip>
              <a:tabLst>
                <a:tab pos="403433" algn="l"/>
              </a:tabLst>
            </a:pPr>
            <a: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Execution at Scale: </a:t>
            </a:r>
            <a:br>
              <a:rPr lang="en-US" sz="220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kern="1200" dirty="0">
                <a:solidFill>
                  <a:srgbClr val="001E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Actively showcase early shipments, leveraging specialized bulk &amp; project cargo to build real-world proof of route performance.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A7560-A4BC-C8BD-322F-F69252F3F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801903" y="875438"/>
            <a:ext cx="4285447" cy="54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9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CE5072B-CF49-4D4A-941E-9C792A8823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CE5072B-CF49-4D4A-941E-9C792A8823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 descr="A red and blue flag with white text&#10;&#10;Description automatically generated">
            <a:extLst>
              <a:ext uri="{FF2B5EF4-FFF2-40B4-BE49-F238E27FC236}">
                <a16:creationId xmlns:a16="http://schemas.microsoft.com/office/drawing/2014/main" id="{9C6939FB-2FBA-C0A8-69D4-389C5A45C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5579" y="3334203"/>
            <a:ext cx="3150035" cy="18084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C980F97-7FEE-9E00-AFD0-CFEA749FEFAA}"/>
              </a:ext>
            </a:extLst>
          </p:cNvPr>
          <p:cNvSpPr txBox="1"/>
          <p:nvPr/>
        </p:nvSpPr>
        <p:spPr>
          <a:xfrm>
            <a:off x="-2" y="1996801"/>
            <a:ext cx="96011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7200" b="1" kern="0" dirty="0">
                <a:solidFill>
                  <a:schemeClr val="bg1"/>
                </a:solidFill>
                <a:latin typeface="+mj-lt"/>
              </a:rPr>
              <a:t>Thank You</a:t>
            </a:r>
            <a:endParaRPr lang="en-US" sz="72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5FE64-65EC-2879-4E40-04381E1F9D06}"/>
              </a:ext>
            </a:extLst>
          </p:cNvPr>
          <p:cNvSpPr txBox="1"/>
          <p:nvPr/>
        </p:nvSpPr>
        <p:spPr>
          <a:xfrm>
            <a:off x="1523996" y="5572125"/>
            <a:ext cx="6553200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solidFill>
                  <a:schemeClr val="bg1"/>
                </a:solidFill>
              </a:rPr>
              <a:t>J</a:t>
            </a:r>
            <a:r>
              <a:rPr lang="en-US" sz="1600" b="1" dirty="0">
                <a:solidFill>
                  <a:schemeClr val="bg1"/>
                </a:solidFill>
              </a:rPr>
              <a:t>an Bauer, Consul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UK Government Office, Minnesota</a:t>
            </a:r>
          </a:p>
          <a:p>
            <a:pPr algn="ctr"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Jan.Bauer@fcdo.gov.uk</a:t>
            </a:r>
          </a:p>
          <a:p>
            <a:pPr algn="l"/>
            <a:endParaRPr lang="en-US" sz="1200" kern="0" dirty="0"/>
          </a:p>
        </p:txBody>
      </p:sp>
    </p:spTree>
    <p:extLst>
      <p:ext uri="{BB962C8B-B14F-4D97-AF65-F5344CB8AC3E}">
        <p14:creationId xmlns:p14="http://schemas.microsoft.com/office/powerpoint/2010/main" val="324214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95354-0224-09EE-3503-BE636030B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3DB755-8CA2-CE27-0C2A-51A4E6166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99" y="728663"/>
            <a:ext cx="7260626" cy="5400675"/>
          </a:xfrm>
          <a:prstGeom prst="rect">
            <a:avLst/>
          </a:prstGeom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A30F244D-1681-B14A-7146-AB8BD6AE5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7" y="5188585"/>
            <a:ext cx="2198537" cy="44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-63699" y="2585210"/>
            <a:ext cx="2448257" cy="2111008"/>
          </a:xfrm>
          <a:prstGeom prst="rect">
            <a:avLst/>
          </a:prstGeom>
        </p:spPr>
        <p:txBody>
          <a:bodyPr vert="horz" lIns="72009" tIns="36005" rIns="72009" bIns="36005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20090">
              <a:defRPr/>
            </a:pPr>
            <a:r>
              <a:rPr lang="en-US" sz="2835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International Commerce </a:t>
            </a:r>
          </a:p>
          <a:p>
            <a:pPr defTabSz="720090">
              <a:defRPr/>
            </a:pPr>
            <a:r>
              <a:rPr lang="en-US" sz="2835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&amp; </a:t>
            </a:r>
          </a:p>
          <a:p>
            <a:pPr defTabSz="720090">
              <a:defRPr/>
            </a:pPr>
            <a:r>
              <a:rPr lang="en-US" sz="2835" b="1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Mobility Forum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CEF577-A524-1698-0549-EE78FE52E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5" y="1137970"/>
            <a:ext cx="1207210" cy="12072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6336AC-D332-2E49-8609-2C29FDB45533}"/>
              </a:ext>
            </a:extLst>
          </p:cNvPr>
          <p:cNvSpPr txBox="1"/>
          <p:nvPr/>
        </p:nvSpPr>
        <p:spPr>
          <a:xfrm>
            <a:off x="2355294" y="2971875"/>
            <a:ext cx="4830604" cy="943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20090">
              <a:lnSpc>
                <a:spcPct val="150000"/>
              </a:lnSpc>
            </a:pPr>
            <a:r>
              <a:rPr lang="en-GB" sz="945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Hannah Fitzgerald </a:t>
            </a:r>
            <a:endParaRPr lang="en-US" sz="866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720090">
              <a:lnSpc>
                <a:spcPct val="150000"/>
              </a:lnSpc>
            </a:pPr>
            <a:r>
              <a:rPr lang="en-GB" sz="945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Counsellor for Trade Policy, Economic Security and Agriculture</a:t>
            </a:r>
            <a:endParaRPr lang="en-US" sz="866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720090">
              <a:lnSpc>
                <a:spcPct val="150000"/>
              </a:lnSpc>
            </a:pPr>
            <a:r>
              <a:rPr lang="en-GB" sz="945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British Embassy Washington </a:t>
            </a:r>
            <a:endParaRPr lang="en-US" sz="866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720090">
              <a:lnSpc>
                <a:spcPct val="150000"/>
              </a:lnSpc>
            </a:pPr>
            <a:r>
              <a:rPr lang="en-GB" sz="945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+1 202 299 4401</a:t>
            </a:r>
            <a:endParaRPr lang="en-US" sz="866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512963"/>
      </p:ext>
    </p:extLst>
  </p:cSld>
  <p:clrMapOvr>
    <a:masterClrMapping/>
  </p:clrMapOvr>
  <p:transition spd="slow" advClick="0" advTm="5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20618" y="546974"/>
            <a:ext cx="8173815" cy="847878"/>
          </a:xfrm>
          <a:prstGeom prst="rect">
            <a:avLst/>
          </a:prstGeom>
        </p:spPr>
        <p:txBody>
          <a:bodyPr vert="horz" lIns="72009" tIns="36005" rIns="72009" bIns="36005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20090">
              <a:defRPr/>
            </a:pPr>
            <a:r>
              <a:rPr lang="en-US" sz="3150" b="1" i="1" dirty="0">
                <a:solidFill>
                  <a:prstClr val="white"/>
                </a:solidFill>
                <a:latin typeface="Calibri Light" panose="020F0302020204030204"/>
              </a:rPr>
              <a:t>Overall Facility Features &amp; Services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0033" y="1516335"/>
            <a:ext cx="3233737" cy="5011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650,000+ SF of Warehouse Capacity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40 Acres of Outdoor Laydown Space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Foreign Trade Zone (FTZ) Designated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On-site USCBP Container Examination Station for Inspection of Import Containers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Large Fleet of Mobile Handling Equipment up to 300 Ton Capacity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On-Site Truck Scale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RO-RO Dock</a:t>
            </a:r>
          </a:p>
          <a:p>
            <a:pPr marL="225028" indent="-225028" defTabSz="720090">
              <a:spcBef>
                <a:spcPts val="1418"/>
              </a:spcBef>
              <a:spcAft>
                <a:spcPts val="315"/>
              </a:spcAft>
              <a:buFontTx/>
              <a:buChar char="●"/>
              <a:defRPr/>
            </a:pPr>
            <a:r>
              <a:rPr lang="en-US" sz="1575" b="1" dirty="0">
                <a:solidFill>
                  <a:prstClr val="white"/>
                </a:solidFill>
                <a:latin typeface="Calibri Light" panose="020F0302020204030204" pitchFamily="34" charset="0"/>
              </a:rPr>
              <a:t>Skilled and Experienced Workforce</a:t>
            </a:r>
          </a:p>
        </p:txBody>
      </p:sp>
      <p:pic>
        <p:nvPicPr>
          <p:cNvPr id="9" name="45195EFA-D85E-4BDD-930B-14983916FBA9" descr="7A45C172-0DA9-4F1F-80D2-00EA8E906DB2@ls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1505141"/>
            <a:ext cx="6936295" cy="4624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8B7B8A-D250-4F9E-8A0A-ADE305BCE9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2" t="14568" r="28789" b="47226"/>
          <a:stretch/>
        </p:blipFill>
        <p:spPr>
          <a:xfrm>
            <a:off x="318355" y="872302"/>
            <a:ext cx="1043597" cy="54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7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CDO standard 4:3">
  <a:themeElements>
    <a:clrScheme name="Vanilla">
      <a:dk1>
        <a:srgbClr val="000000"/>
      </a:dk1>
      <a:lt1>
        <a:srgbClr val="FFFFFF"/>
      </a:lt1>
      <a:dk2>
        <a:srgbClr val="143172"/>
      </a:dk2>
      <a:lt2>
        <a:srgbClr val="FFFFFF"/>
      </a:lt2>
      <a:accent1>
        <a:srgbClr val="143172"/>
      </a:accent1>
      <a:accent2>
        <a:srgbClr val="407EC9"/>
      </a:accent2>
      <a:accent3>
        <a:srgbClr val="5CB8B2"/>
      </a:accent3>
      <a:accent4>
        <a:srgbClr val="C8C9C7"/>
      </a:accent4>
      <a:accent5>
        <a:srgbClr val="833177"/>
      </a:accent5>
      <a:accent6>
        <a:srgbClr val="C8102E"/>
      </a:accent6>
      <a:hlink>
        <a:srgbClr val="515151"/>
      </a:hlink>
      <a:folHlink>
        <a:srgbClr val="CBCBCB"/>
      </a:folHlink>
    </a:clrScheme>
    <a:fontScheme name="OW_FC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2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kern="0" dirty="0" smtClean="0"/>
        </a:defPPr>
      </a:lstStyle>
    </a:txDef>
  </a:objectDefaults>
  <a:extraClrSchemeLst/>
  <a:custClrLst>
    <a:custClr name="Flag blue">
      <a:srgbClr val="143172"/>
    </a:custClr>
    <a:custClr name="Red flag">
      <a:srgbClr val="C8102E"/>
    </a:custClr>
    <a:custClr name="Light blue">
      <a:srgbClr val="407EC9"/>
    </a:custClr>
    <a:custClr name="Purple">
      <a:srgbClr val="833177"/>
    </a:custClr>
    <a:custClr name="Teal">
      <a:srgbClr val="5CB8B2"/>
    </a:custClr>
    <a:custClr name="Gold">
      <a:srgbClr val="EAAA00"/>
    </a:custClr>
    <a:custClr name="Silver">
      <a:srgbClr val="C8C9C7"/>
    </a:custClr>
    <a:custClr name="Emerald">
      <a:srgbClr val="00B140"/>
    </a:custClr>
    <a:custClr name="Black">
      <a:srgbClr val="000000"/>
    </a:custClr>
    <a:custClr name="45%">
      <a:srgbClr val="A4A4A4"/>
    </a:custClr>
    <a:custClr name="Flag blue 75%">
      <a:srgbClr val="415891"/>
    </a:custClr>
    <a:custClr name="Red flag 75%">
      <a:srgbClr val="D84D61"/>
    </a:custClr>
    <a:custClr name="Light blue 75%">
      <a:srgbClr val="71A0D8"/>
    </a:custClr>
    <a:custClr name="Purple 75%">
      <a:srgbClr val="A26599"/>
    </a:custClr>
    <a:custClr name="Teal 75%">
      <a:srgbClr val="85CAC5"/>
    </a:custClr>
    <a:custClr name="Gold 75%">
      <a:srgbClr val="EFBF40"/>
    </a:custClr>
    <a:custClr name="Silver 75%">
      <a:srgbClr val="D6D7D5"/>
    </a:custClr>
    <a:custClr name="Emerald 75%">
      <a:srgbClr val="40C56F"/>
    </a:custClr>
    <a:custClr name="85%">
      <a:srgbClr val="262626"/>
    </a:custClr>
    <a:custClr name="35%">
      <a:srgbClr val="BFBFBF"/>
    </a:custClr>
    <a:custClr name="Flag blue 50%">
      <a:srgbClr val="808FB3"/>
    </a:custClr>
    <a:custClr name="Red flag 50%">
      <a:srgbClr val="E38696"/>
    </a:custClr>
    <a:custClr name="Light blue 50%">
      <a:srgbClr val="9EBEE4"/>
    </a:custClr>
    <a:custClr name="Purple 50%">
      <a:srgbClr val="C198BB"/>
    </a:custClr>
    <a:custClr name="Teal 50%">
      <a:srgbClr val="ADDBD9"/>
    </a:custClr>
    <a:custClr name="Gold 50%">
      <a:srgbClr val="F5D580"/>
    </a:custClr>
    <a:custClr name="Silver 50%">
      <a:srgbClr val="E3E4E3"/>
    </a:custClr>
    <a:custClr name="Emerald 50%">
      <a:srgbClr val="80D8A1"/>
    </a:custClr>
    <a:custClr name="75%">
      <a:srgbClr val="404040"/>
    </a:custClr>
    <a:custClr name="25%">
      <a:srgbClr val="D9D9D9"/>
    </a:custClr>
    <a:custClr name="Flag blue 25%">
      <a:srgbClr val="BFC7D9"/>
    </a:custClr>
    <a:custClr name="Red flag 25%">
      <a:srgbClr val="F3C4CE"/>
    </a:custClr>
    <a:custClr name="Light blue 25%">
      <a:srgbClr val="CEDFF3"/>
    </a:custClr>
    <a:custClr name="Purple 25%">
      <a:srgbClr val="E0CBDD"/>
    </a:custClr>
    <a:custClr name="Teal 25%">
      <a:srgbClr val="D6EDEC"/>
    </a:custClr>
    <a:custClr name="Gold 25%">
      <a:srgbClr val="FAEABF"/>
    </a:custClr>
    <a:custClr name="Silver 25%">
      <a:srgbClr val="F1F1F1"/>
    </a:custClr>
    <a:custClr name="Emerald 25%">
      <a:srgbClr val="BFEBCF"/>
    </a:custClr>
    <a:custClr name="65%">
      <a:srgbClr val="595959"/>
    </a:custClr>
    <a:custClr name="15%">
      <a:srgbClr val="F2F2F2"/>
    </a:custClr>
    <a:custClr name="Flag blue 15%">
      <a:srgbClr val="D9DEE8"/>
    </a:custClr>
    <a:custClr name="Red flag 15%">
      <a:srgbClr val="F7DCE1"/>
    </a:custClr>
    <a:custClr name="Light blue 15%">
      <a:srgbClr val="E4ECF4"/>
    </a:custClr>
    <a:custClr name="Purple 15%">
      <a:srgbClr val="ECE0EB"/>
    </a:custClr>
    <a:custClr name="Teal 15%">
      <a:srgbClr val="E7F4F3"/>
    </a:custClr>
    <a:custClr name="Gold 15%">
      <a:srgbClr val="FCF2D9"/>
    </a:custClr>
    <a:custClr name="Silver 15%">
      <a:srgbClr val="F7F7F7"/>
    </a:custClr>
    <a:custClr name="Emerald 15%">
      <a:srgbClr val="D9F3E0"/>
    </a:custClr>
    <a:custClr name="55%">
      <a:srgbClr val="7F7F7F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FCDO Standard template" id="{39B45DD9-B8B3-4A4F-B940-CFFE9D0984AD}" vid="{F0B7AE15-1094-44C8-884C-829D958362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4.xml><?xml version="1.0" encoding="utf-8"?>
<a:theme xmlns:a="http://schemas.openxmlformats.org/drawingml/2006/main" name="Vanilla">
  <a:themeElements>
    <a:clrScheme name="Vanilla">
      <a:dk1>
        <a:sysClr val="windowText" lastClr="000000"/>
      </a:dk1>
      <a:lt1>
        <a:sysClr val="window" lastClr="FFFFFF"/>
      </a:lt1>
      <a:dk2>
        <a:srgbClr val="28356A"/>
      </a:dk2>
      <a:lt2>
        <a:srgbClr val="FFFFFF"/>
      </a:lt2>
      <a:accent1>
        <a:srgbClr val="4A5FBA"/>
      </a:accent1>
      <a:accent2>
        <a:srgbClr val="A6B1DE"/>
      </a:accent2>
      <a:accent3>
        <a:srgbClr val="515151"/>
      </a:accent3>
      <a:accent4>
        <a:srgbClr val="CBCBCB"/>
      </a:accent4>
      <a:accent5>
        <a:srgbClr val="964698"/>
      </a:accent5>
      <a:accent6>
        <a:srgbClr val="D5A6D6"/>
      </a:accent6>
      <a:hlink>
        <a:srgbClr val="515151"/>
      </a:hlink>
      <a:folHlink>
        <a:srgbClr val="CBCBCB"/>
      </a:folHlink>
    </a:clrScheme>
    <a:fontScheme name="Vanilla">
      <a:maj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2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kern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nilla.potx" id="{F6D262A5-B963-48E1-A2E3-3CBDBDB49CFF}" vid="{F53D162F-CDEA-4A23-9BC9-56CEC427F37C}"/>
    </a:ext>
  </a:extLst>
</a:theme>
</file>

<file path=ppt/theme/theme5.xml><?xml version="1.0" encoding="utf-8"?>
<a:theme xmlns:a="http://schemas.openxmlformats.org/drawingml/2006/main" name="Vanilla">
  <a:themeElements>
    <a:clrScheme name="Vanilla">
      <a:dk1>
        <a:sysClr val="windowText" lastClr="000000"/>
      </a:dk1>
      <a:lt1>
        <a:sysClr val="window" lastClr="FFFFFF"/>
      </a:lt1>
      <a:dk2>
        <a:srgbClr val="28356A"/>
      </a:dk2>
      <a:lt2>
        <a:srgbClr val="FFFFFF"/>
      </a:lt2>
      <a:accent1>
        <a:srgbClr val="4A5FBA"/>
      </a:accent1>
      <a:accent2>
        <a:srgbClr val="A6B1DE"/>
      </a:accent2>
      <a:accent3>
        <a:srgbClr val="515151"/>
      </a:accent3>
      <a:accent4>
        <a:srgbClr val="CBCBCB"/>
      </a:accent4>
      <a:accent5>
        <a:srgbClr val="964698"/>
      </a:accent5>
      <a:accent6>
        <a:srgbClr val="D5A6D6"/>
      </a:accent6>
      <a:hlink>
        <a:srgbClr val="515151"/>
      </a:hlink>
      <a:folHlink>
        <a:srgbClr val="CBCBCB"/>
      </a:folHlink>
    </a:clrScheme>
    <a:fontScheme name="Vanilla">
      <a:maj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eiryo"/>
        <a:font script="Hang" typeface="맑은 고딕"/>
        <a:font script="Hans" typeface="DengXian"/>
        <a:font script="Hant" typeface="DengXian"/>
        <a:font script="Arab" typeface="Duba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Vanilla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  <a:miter lim="800000"/>
        </a:ln>
      </a:spPr>
      <a:bodyPr lIns="73152" tIns="73152" rIns="73152" bIns="73152" rtlCol="0" anchor="ctr"/>
      <a:lstStyle>
        <a:defPPr algn="ctr">
          <a:defRPr sz="12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kern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nilla.potx" id="{F6D262A5-B963-48E1-A2E3-3CBDBDB49CFF}" vid="{F53D162F-CDEA-4A23-9BC9-56CEC427F3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1129B9AB2BA74B9E110EAF29F4CE81" ma:contentTypeVersion="6" ma:contentTypeDescription="Create a new document." ma:contentTypeScope="" ma:versionID="1764e822b75a97ed76b0910119c8f768">
  <xsd:schema xmlns:xsd="http://www.w3.org/2001/XMLSchema" xmlns:xs="http://www.w3.org/2001/XMLSchema" xmlns:p="http://schemas.microsoft.com/office/2006/metadata/properties" xmlns:ns2="c8c201f7-bedc-4bf2-bc51-589174d9ec36" xmlns:ns3="661f536f-d5eb-43f8-b3e7-2d2a4b1e0d27" targetNamespace="http://schemas.microsoft.com/office/2006/metadata/properties" ma:root="true" ma:fieldsID="ad19c22affd2f1e9df8356db7d8f8ca5" ns2:_="" ns3:_="">
    <xsd:import namespace="c8c201f7-bedc-4bf2-bc51-589174d9ec36"/>
    <xsd:import namespace="661f536f-d5eb-43f8-b3e7-2d2a4b1e0d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c201f7-bedc-4bf2-bc51-589174d9e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f536f-d5eb-43f8-b3e7-2d2a4b1e0d2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61f536f-d5eb-43f8-b3e7-2d2a4b1e0d27">
      <UserInfo>
        <DisplayName>Craig Halblander</DisplayName>
        <AccountId>11710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9DDA2E8-F61F-4B78-BE1B-2F424678D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c201f7-bedc-4bf2-bc51-589174d9ec36"/>
    <ds:schemaRef ds:uri="661f536f-d5eb-43f8-b3e7-2d2a4b1e0d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F41DBE-144C-48BE-9B5F-443B2F9820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87470C-C308-4851-91CC-74E6C07FE6EF}">
  <ds:schemaRefs>
    <ds:schemaRef ds:uri="http://schemas.microsoft.com/office/2006/metadata/properties"/>
    <ds:schemaRef ds:uri="http://schemas.microsoft.com/office/infopath/2007/PartnerControls"/>
    <ds:schemaRef ds:uri="c8c201f7-bedc-4bf2-bc51-589174d9ec36"/>
    <ds:schemaRef ds:uri="http://purl.org/dc/elements/1.1/"/>
    <ds:schemaRef ds:uri="http://schemas.microsoft.com/office/2006/documentManagement/types"/>
    <ds:schemaRef ds:uri="661f536f-d5eb-43f8-b3e7-2d2a4b1e0d27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15c0bf4-4fcf-490e-a436-5b2e5bba7512}" enabled="1" method="Privileged" siteId="{d3a2d0d3-7cc8-4f52-bbf9-85bd43d942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20856</TotalTime>
  <Words>695</Words>
  <Application>Microsoft Office PowerPoint</Application>
  <PresentationFormat>Custom</PresentationFormat>
  <Paragraphs>98</Paragraphs>
  <Slides>13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FCDO standard 4:3</vt:lpstr>
      <vt:lpstr>Office Theme</vt:lpstr>
      <vt:lpstr>1_Office Theme</vt:lpstr>
      <vt:lpstr>think-cell Slide</vt:lpstr>
      <vt:lpstr>PowerPoint Presentation</vt:lpstr>
      <vt:lpstr>UK/US/CA Trade Route via the Great Lakes SLS</vt:lpstr>
      <vt:lpstr>GLS Trade Route - Economic Advantage</vt:lpstr>
      <vt:lpstr>Recent UK Visit Outcomes</vt:lpstr>
      <vt:lpstr>PowerPoint Presentation</vt:lpstr>
      <vt:lpstr>Next steps under consideration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 Bauer</dc:creator>
  <cp:keywords>TemplateVersion: DTP.PPTVanilla.20200102.3</cp:keywords>
  <cp:lastModifiedBy>Jan Bauer</cp:lastModifiedBy>
  <cp:revision>4</cp:revision>
  <dcterms:created xsi:type="dcterms:W3CDTF">2023-11-28T15:11:53Z</dcterms:created>
  <dcterms:modified xsi:type="dcterms:W3CDTF">2026-04-16T15:06:29Z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Version">
    <vt:lpwstr>2020/01/03</vt:lpwstr>
  </property>
  <property fmtid="{D5CDD505-2E9C-101B-9397-08002B2CF9AE}" pid="3" name="DocumentMSOLanguageID">
    <vt:lpwstr>msoLanguageIDEnglishUS</vt:lpwstr>
  </property>
  <property fmtid="{D5CDD505-2E9C-101B-9397-08002B2CF9AE}" pid="4" name="ContentTypeId">
    <vt:lpwstr>0x010100B31129B9AB2BA74B9E110EAF29F4CE81</vt:lpwstr>
  </property>
  <property fmtid="{D5CDD505-2E9C-101B-9397-08002B2CF9AE}" pid="5" name="MSIP_Label_e15c0bf4-4fcf-490e-a436-5b2e5bba7512_Enabled">
    <vt:lpwstr>true</vt:lpwstr>
  </property>
  <property fmtid="{D5CDD505-2E9C-101B-9397-08002B2CF9AE}" pid="6" name="MSIP_Label_e15c0bf4-4fcf-490e-a436-5b2e5bba7512_SetDate">
    <vt:lpwstr>2022-08-16T16:10:21Z</vt:lpwstr>
  </property>
  <property fmtid="{D5CDD505-2E9C-101B-9397-08002B2CF9AE}" pid="7" name="MSIP_Label_e15c0bf4-4fcf-490e-a436-5b2e5bba7512_Method">
    <vt:lpwstr>Privileged</vt:lpwstr>
  </property>
  <property fmtid="{D5CDD505-2E9C-101B-9397-08002B2CF9AE}" pid="8" name="MSIP_Label_e15c0bf4-4fcf-490e-a436-5b2e5bba7512_Name">
    <vt:lpwstr>NOT PROTECTIVELY MARKED</vt:lpwstr>
  </property>
  <property fmtid="{D5CDD505-2E9C-101B-9397-08002B2CF9AE}" pid="9" name="MSIP_Label_e15c0bf4-4fcf-490e-a436-5b2e5bba7512_SiteId">
    <vt:lpwstr>d3a2d0d3-7cc8-4f52-bbf9-85bd43d94279</vt:lpwstr>
  </property>
  <property fmtid="{D5CDD505-2E9C-101B-9397-08002B2CF9AE}" pid="10" name="MSIP_Label_e15c0bf4-4fcf-490e-a436-5b2e5bba7512_ActionId">
    <vt:lpwstr>ffa27348-9e18-4eb5-a500-bf194074ee43</vt:lpwstr>
  </property>
  <property fmtid="{D5CDD505-2E9C-101B-9397-08002B2CF9AE}" pid="11" name="MSIP_Label_e15c0bf4-4fcf-490e-a436-5b2e5bba7512_ContentBits">
    <vt:lpwstr>0</vt:lpwstr>
  </property>
</Properties>
</file>