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1" r:id="rId5"/>
    <p:sldMasterId id="2147483717" r:id="rId6"/>
  </p:sldMasterIdLst>
  <p:notesMasterIdLst>
    <p:notesMasterId r:id="rId18"/>
  </p:notesMasterIdLst>
  <p:sldIdLst>
    <p:sldId id="2106" r:id="rId7"/>
    <p:sldId id="2217" r:id="rId8"/>
    <p:sldId id="2208" r:id="rId9"/>
    <p:sldId id="2218" r:id="rId10"/>
    <p:sldId id="2211" r:id="rId11"/>
    <p:sldId id="2212" r:id="rId12"/>
    <p:sldId id="2213" r:id="rId13"/>
    <p:sldId id="2214" r:id="rId14"/>
    <p:sldId id="2216" r:id="rId15"/>
    <p:sldId id="2215" r:id="rId16"/>
    <p:sldId id="2210" r:id="rId1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6385AA-1BB9-63E2-FFA5-A66C52E74983}" name="Xie, Weiwen" initials="" userId="S::weiwen.xie@quetica.com::e0675ef6-f8c5-454e-a072-bb7368320868" providerId="AD"/>
  <p188:author id="{CA1AFBCD-99B5-52D5-28B0-E01661DE44DC}" name="Zietlow, Benjamin" initials="BZ" userId="S::benjamin.zietlow@quetica.com::d618cb3a-31d9-4b51-814d-c27fc1f98277" providerId="AD"/>
  <p188:author id="{F961C1D0-F7C2-DF16-346F-6FD38DC99E82}" name="Zimmerman, Holly" initials="HZ" userId="S::holly.zimmerman@quetica.com::1407af6d-51b3-4c8d-9086-05ef108c1b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65"/>
    <a:srgbClr val="707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D6A39A-80BE-43D2-AC6E-37BBD7944870}" v="28" dt="2026-04-16T14:08:34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5033" autoAdjust="0"/>
  </p:normalViewPr>
  <p:slideViewPr>
    <p:cSldViewPr snapToGrid="0">
      <p:cViewPr varScale="1">
        <p:scale>
          <a:sx n="79" d="100"/>
          <a:sy n="79" d="100"/>
        </p:scale>
        <p:origin x="8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Imports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'MN Imp 2019 WISER Census FAF'!$AC$11</c:f>
              <c:strCache>
                <c:ptCount val="1"/>
                <c:pt idx="0">
                  <c:v>FAF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'MN Imp 2019 WISER Census FAF'!$AA$12:$AA$16</c:f>
              <c:strCache>
                <c:ptCount val="5"/>
                <c:pt idx="0">
                  <c:v>Precision Instruments</c:v>
                </c:pt>
                <c:pt idx="1">
                  <c:v>Fertilizers</c:v>
                </c:pt>
                <c:pt idx="2">
                  <c:v>Machinery</c:v>
                </c:pt>
                <c:pt idx="3">
                  <c:v>Motorized Vehicles &amp; Parts</c:v>
                </c:pt>
                <c:pt idx="4">
                  <c:v>Electronics</c:v>
                </c:pt>
              </c:strCache>
            </c:strRef>
          </c:cat>
          <c:val>
            <c:numRef>
              <c:f>'MN Imp 2019 WISER Census FAF'!$AC$12:$AC$16</c:f>
              <c:numCache>
                <c:formatCode>_("$"* #,##0_);_("$"* \(#,##0\);_("$"* "-"??_);_(@_)</c:formatCode>
                <c:ptCount val="5"/>
                <c:pt idx="0">
                  <c:v>3027207889</c:v>
                </c:pt>
                <c:pt idx="1">
                  <c:v>578583212</c:v>
                </c:pt>
                <c:pt idx="2">
                  <c:v>2762986271</c:v>
                </c:pt>
                <c:pt idx="3">
                  <c:v>1056176360</c:v>
                </c:pt>
                <c:pt idx="4">
                  <c:v>4191468701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0-48A9-B13F-69F680122AE3}"/>
            </c:ext>
          </c:extLst>
        </c:ser>
        <c:ser>
          <c:idx val="0"/>
          <c:order val="1"/>
          <c:tx>
            <c:strRef>
              <c:f>'MN Imp 2019 WISER Census FAF'!$AB$11</c:f>
              <c:strCache>
                <c:ptCount val="1"/>
                <c:pt idx="0">
                  <c:v>Q-FIT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9675503404316964E-2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8BBF4BC6-BE9E-4932-8B1D-F9BDBA353E9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D60-48A9-B13F-69F680122AE3}"/>
                </c:ext>
              </c:extLst>
            </c:dLbl>
            <c:dLbl>
              <c:idx val="1"/>
              <c:layout>
                <c:manualLayout>
                  <c:x val="4.164855859771114E-2"/>
                  <c:y val="1.8518518518518517E-2"/>
                </c:manualLayout>
              </c:layout>
              <c:tx>
                <c:rich>
                  <a:bodyPr/>
                  <a:lstStyle/>
                  <a:p>
                    <a:fld id="{FDF2FF26-B493-4E90-A7D8-BB41DB60149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D60-48A9-B13F-69F680122AE3}"/>
                </c:ext>
              </c:extLst>
            </c:dLbl>
            <c:dLbl>
              <c:idx val="2"/>
              <c:layout>
                <c:manualLayout>
                  <c:x val="0"/>
                  <c:y val="2.7777777777777776E-2"/>
                </c:manualLayout>
              </c:layout>
              <c:tx>
                <c:rich>
                  <a:bodyPr/>
                  <a:lstStyle/>
                  <a:p>
                    <a:fld id="{A03B01D8-8194-47BF-A091-6EC4EDB62F2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D60-48A9-B13F-69F680122AE3}"/>
                </c:ext>
              </c:extLst>
            </c:dLbl>
            <c:dLbl>
              <c:idx val="3"/>
              <c:layout>
                <c:manualLayout>
                  <c:x val="9.0540344777632255E-3"/>
                  <c:y val="1.8518518518518517E-2"/>
                </c:manualLayout>
              </c:layout>
              <c:tx>
                <c:rich>
                  <a:bodyPr/>
                  <a:lstStyle/>
                  <a:p>
                    <a:fld id="{CC8D1C1C-ABEE-4F07-96C9-4E0409DD8B9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D60-48A9-B13F-69F680122AE3}"/>
                </c:ext>
              </c:extLst>
            </c:dLbl>
            <c:dLbl>
              <c:idx val="4"/>
              <c:layout>
                <c:manualLayout>
                  <c:x val="7.2432275822106327E-3"/>
                  <c:y val="9.2592592592592587E-3"/>
                </c:manualLayout>
              </c:layout>
              <c:tx>
                <c:rich>
                  <a:bodyPr/>
                  <a:lstStyle/>
                  <a:p>
                    <a:fld id="{41FFE720-F92F-4ADE-9AF9-5249512895B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D60-48A9-B13F-69F680122A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'MN Imp 2019 WISER Census FAF'!$AA$12:$AA$16</c:f>
              <c:strCache>
                <c:ptCount val="5"/>
                <c:pt idx="0">
                  <c:v>Precision Instruments</c:v>
                </c:pt>
                <c:pt idx="1">
                  <c:v>Fertilizers</c:v>
                </c:pt>
                <c:pt idx="2">
                  <c:v>Machinery</c:v>
                </c:pt>
                <c:pt idx="3">
                  <c:v>Motorized Vehicles &amp; Parts</c:v>
                </c:pt>
                <c:pt idx="4">
                  <c:v>Electronics</c:v>
                </c:pt>
              </c:strCache>
            </c:strRef>
          </c:cat>
          <c:val>
            <c:numRef>
              <c:f>'MN Imp 2019 WISER Census FAF'!$AB$12:$AB$16</c:f>
              <c:numCache>
                <c:formatCode>_("$"* #,##0_);_("$"* \(#,##0\);_("$"* "-"??_);_(@_)</c:formatCode>
                <c:ptCount val="5"/>
                <c:pt idx="0">
                  <c:v>1898707846</c:v>
                </c:pt>
                <c:pt idx="1">
                  <c:v>187380028</c:v>
                </c:pt>
                <c:pt idx="2">
                  <c:v>4322758168</c:v>
                </c:pt>
                <c:pt idx="3">
                  <c:v>5115344016</c:v>
                </c:pt>
                <c:pt idx="4">
                  <c:v>8668005573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'MN Imp 2019 WISER Census FAF'!$AE$12:$AE$16</c15:f>
                <c15:dlblRangeCache>
                  <c:ptCount val="5"/>
                  <c:pt idx="0">
                    <c:v> $(1,129)</c:v>
                  </c:pt>
                  <c:pt idx="1">
                    <c:v> $(391)</c:v>
                  </c:pt>
                  <c:pt idx="2">
                    <c:v> $1,560 </c:v>
                  </c:pt>
                  <c:pt idx="3">
                    <c:v> $4,059 </c:v>
                  </c:pt>
                  <c:pt idx="4">
                    <c:v> $4,477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6D60-48A9-B13F-69F68012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6107952"/>
        <c:axId val="1695725952"/>
      </c:barChart>
      <c:catAx>
        <c:axId val="1696107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5725952"/>
        <c:crosses val="autoZero"/>
        <c:auto val="1"/>
        <c:lblAlgn val="ctr"/>
        <c:lblOffset val="100"/>
        <c:noMultiLvlLbl val="0"/>
      </c:catAx>
      <c:valAx>
        <c:axId val="1695725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107952"/>
        <c:crosses val="autoZero"/>
        <c:crossBetween val="between"/>
        <c:minorUnit val="2500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Exports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20378295104416"/>
          <c:y val="0.17171296296296296"/>
          <c:w val="0.71864672486591352"/>
          <c:h val="0.5168128463108777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'MN Exp 2019 WISER Census FAF'!$AD$4</c:f>
              <c:strCache>
                <c:ptCount val="1"/>
                <c:pt idx="0">
                  <c:v>FAF</c:v>
                </c:pt>
              </c:strCache>
            </c:strRef>
          </c:tx>
          <c:spPr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'MN Exp 2019 WISER Census FAF'!$AB$5:$AB$9</c:f>
              <c:strCache>
                <c:ptCount val="5"/>
                <c:pt idx="0">
                  <c:v>Basic Chemicals</c:v>
                </c:pt>
                <c:pt idx="1">
                  <c:v>Pharmaceutical Products</c:v>
                </c:pt>
                <c:pt idx="2">
                  <c:v>Mixed Freight</c:v>
                </c:pt>
                <c:pt idx="3">
                  <c:v>Food Prods</c:v>
                </c:pt>
                <c:pt idx="4">
                  <c:v>Ag Prods</c:v>
                </c:pt>
              </c:strCache>
            </c:strRef>
          </c:cat>
          <c:val>
            <c:numRef>
              <c:f>'MN Exp 2019 WISER Census FAF'!$AD$5:$AD$9</c:f>
              <c:numCache>
                <c:formatCode>_("$"* #,##0_);_("$"* \(#,##0\);_("$"* "-"??_);_(@_)</c:formatCode>
                <c:ptCount val="5"/>
                <c:pt idx="0">
                  <c:v>339708327</c:v>
                </c:pt>
                <c:pt idx="1">
                  <c:v>733597737</c:v>
                </c:pt>
                <c:pt idx="2">
                  <c:v>180559046</c:v>
                </c:pt>
                <c:pt idx="3">
                  <c:v>668157305</c:v>
                </c:pt>
                <c:pt idx="4">
                  <c:v>1589223309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0A-4ADA-BDBB-FC5BCAC285A8}"/>
            </c:ext>
          </c:extLst>
        </c:ser>
        <c:ser>
          <c:idx val="0"/>
          <c:order val="1"/>
          <c:tx>
            <c:strRef>
              <c:f>'MN Exp 2019 WISER Census FAF'!$AC$4</c:f>
              <c:strCache>
                <c:ptCount val="1"/>
                <c:pt idx="0">
                  <c:v>Q-FIT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4347826086956191E-3"/>
                  <c:y val="9.2592592592592587E-3"/>
                </c:manualLayout>
              </c:layout>
              <c:tx>
                <c:rich>
                  <a:bodyPr/>
                  <a:lstStyle/>
                  <a:p>
                    <a:fld id="{916DA184-AC54-40CF-A5FC-A78D41925D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60A-4ADA-BDBB-FC5BCAC285A8}"/>
                </c:ext>
              </c:extLst>
            </c:dLbl>
            <c:dLbl>
              <c:idx val="1"/>
              <c:layout>
                <c:manualLayout>
                  <c:x val="1.0869565217391304E-2"/>
                  <c:y val="4.6296296296296294E-3"/>
                </c:manualLayout>
              </c:layout>
              <c:tx>
                <c:rich>
                  <a:bodyPr/>
                  <a:lstStyle/>
                  <a:p>
                    <a:fld id="{261B357A-B2E7-453A-875B-8CB2F6F4186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860A-4ADA-BDBB-FC5BCAC285A8}"/>
                </c:ext>
              </c:extLst>
            </c:dLbl>
            <c:dLbl>
              <c:idx val="2"/>
              <c:layout>
                <c:manualLayout>
                  <c:x val="3.6231884057971015E-3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CEC458BA-E584-405C-8ED9-404665A8FCB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860A-4ADA-BDBB-FC5BCAC285A8}"/>
                </c:ext>
              </c:extLst>
            </c:dLbl>
            <c:dLbl>
              <c:idx val="3"/>
              <c:layout>
                <c:manualLayout>
                  <c:x val="-6.6424353433147788E-17"/>
                  <c:y val="1.8518518518518517E-2"/>
                </c:manualLayout>
              </c:layout>
              <c:tx>
                <c:rich>
                  <a:bodyPr/>
                  <a:lstStyle/>
                  <a:p>
                    <a:fld id="{F33BE602-6312-41D0-92F1-7576F8A288F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860A-4ADA-BDBB-FC5BCAC285A8}"/>
                </c:ext>
              </c:extLst>
            </c:dLbl>
            <c:dLbl>
              <c:idx val="4"/>
              <c:layout>
                <c:manualLayout>
                  <c:x val="3.6231884057971015E-3"/>
                  <c:y val="2.3148148148148147E-2"/>
                </c:manualLayout>
              </c:layout>
              <c:tx>
                <c:rich>
                  <a:bodyPr/>
                  <a:lstStyle/>
                  <a:p>
                    <a:fld id="{83113C3D-F94A-4BC2-8F72-4C8953DA16D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860A-4ADA-BDBB-FC5BCAC285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'MN Exp 2019 WISER Census FAF'!$AB$5:$AB$9</c:f>
              <c:strCache>
                <c:ptCount val="5"/>
                <c:pt idx="0">
                  <c:v>Basic Chemicals</c:v>
                </c:pt>
                <c:pt idx="1">
                  <c:v>Pharmaceutical Products</c:v>
                </c:pt>
                <c:pt idx="2">
                  <c:v>Mixed Freight</c:v>
                </c:pt>
                <c:pt idx="3">
                  <c:v>Food Prods</c:v>
                </c:pt>
                <c:pt idx="4">
                  <c:v>Ag Prods</c:v>
                </c:pt>
              </c:strCache>
            </c:strRef>
          </c:cat>
          <c:val>
            <c:numRef>
              <c:f>'MN Exp 2019 WISER Census FAF'!$AC$5:$AC$9</c:f>
              <c:numCache>
                <c:formatCode>_("$"* #,##0_);_("$"* \(#,##0\);_("$"* "-"??_);_(@_)</c:formatCode>
                <c:ptCount val="5"/>
                <c:pt idx="0">
                  <c:v>266795202</c:v>
                </c:pt>
                <c:pt idx="1">
                  <c:v>661312580</c:v>
                </c:pt>
                <c:pt idx="2">
                  <c:v>648381941</c:v>
                </c:pt>
                <c:pt idx="3">
                  <c:v>1227885610</c:v>
                </c:pt>
                <c:pt idx="4">
                  <c:v>4683624734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'MN Exp 2019 WISER Census FAF'!$AG$5:$AG$9</c15:f>
                <c15:dlblRangeCache>
                  <c:ptCount val="5"/>
                  <c:pt idx="0">
                    <c:v> $(72.91)</c:v>
                  </c:pt>
                  <c:pt idx="1">
                    <c:v> $(72.29)</c:v>
                  </c:pt>
                  <c:pt idx="2">
                    <c:v> $467.8 </c:v>
                  </c:pt>
                  <c:pt idx="3">
                    <c:v> $559.7 </c:v>
                  </c:pt>
                  <c:pt idx="4">
                    <c:v> $3,094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860A-4ADA-BDBB-FC5BCAC285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777630752"/>
        <c:axId val="743898208"/>
      </c:barChart>
      <c:catAx>
        <c:axId val="17776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3898208"/>
        <c:crosses val="autoZero"/>
        <c:auto val="1"/>
        <c:lblAlgn val="ctr"/>
        <c:lblOffset val="100"/>
        <c:noMultiLvlLbl val="0"/>
      </c:catAx>
      <c:valAx>
        <c:axId val="743898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7630752"/>
        <c:crosses val="autoZero"/>
        <c:crossBetween val="between"/>
        <c:minorUnit val="1000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FNOT_UK!$M$2</c:f>
              <c:strCache>
                <c:ptCount val="1"/>
                <c:pt idx="0">
                  <c:v>Import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FNOT_UK!$H$3:$H$15</c:f>
              <c:strCache>
                <c:ptCount val="13"/>
                <c:pt idx="0">
                  <c:v>Motorized vehicles &amp; parts</c:v>
                </c:pt>
                <c:pt idx="1">
                  <c:v>Machinery</c:v>
                </c:pt>
                <c:pt idx="2">
                  <c:v>Electronics</c:v>
                </c:pt>
                <c:pt idx="3">
                  <c:v>Precision instruments</c:v>
                </c:pt>
                <c:pt idx="4">
                  <c:v>Gasoline</c:v>
                </c:pt>
                <c:pt idx="5">
                  <c:v>Chemical prods.</c:v>
                </c:pt>
                <c:pt idx="6">
                  <c:v>Transport equip.</c:v>
                </c:pt>
                <c:pt idx="7">
                  <c:v>Pharmaceuticals</c:v>
                </c:pt>
                <c:pt idx="8">
                  <c:v>Alcoholic beverages</c:v>
                </c:pt>
                <c:pt idx="9">
                  <c:v>Plastics/rubber</c:v>
                </c:pt>
                <c:pt idx="10">
                  <c:v>Misc. mfg. prods.</c:v>
                </c:pt>
                <c:pt idx="11">
                  <c:v>Basic chemicals</c:v>
                </c:pt>
                <c:pt idx="12">
                  <c:v>Other foodstuffs</c:v>
                </c:pt>
              </c:strCache>
            </c:strRef>
          </c:cat>
          <c:val>
            <c:numRef>
              <c:f>FNOT_UK!$M$3:$M$15</c:f>
              <c:numCache>
                <c:formatCode>_("$"* #,##0_);_("$"* \(#,##0\);_("$"* "-"??_);_(@_)</c:formatCode>
                <c:ptCount val="13"/>
                <c:pt idx="0">
                  <c:v>209000000</c:v>
                </c:pt>
                <c:pt idx="1">
                  <c:v>94000000</c:v>
                </c:pt>
                <c:pt idx="2">
                  <c:v>22000000</c:v>
                </c:pt>
                <c:pt idx="3">
                  <c:v>33000000</c:v>
                </c:pt>
                <c:pt idx="4">
                  <c:v>37000000</c:v>
                </c:pt>
                <c:pt idx="5">
                  <c:v>30000000</c:v>
                </c:pt>
                <c:pt idx="6">
                  <c:v>28000000</c:v>
                </c:pt>
                <c:pt idx="7">
                  <c:v>20000000</c:v>
                </c:pt>
                <c:pt idx="8">
                  <c:v>22000000</c:v>
                </c:pt>
                <c:pt idx="9">
                  <c:v>11000000</c:v>
                </c:pt>
                <c:pt idx="10">
                  <c:v>3000000</c:v>
                </c:pt>
                <c:pt idx="11">
                  <c:v>9000000</c:v>
                </c:pt>
                <c:pt idx="12">
                  <c:v>8000000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44-4872-8D7C-60FEF2A49B17}"/>
            </c:ext>
          </c:extLst>
        </c:ser>
        <c:ser>
          <c:idx val="1"/>
          <c:order val="1"/>
          <c:tx>
            <c:strRef>
              <c:f>FNOT_UK!$N$2</c:f>
              <c:strCache>
                <c:ptCount val="1"/>
                <c:pt idx="0">
                  <c:v>Export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FNOT_UK!$H$3:$H$15</c:f>
              <c:strCache>
                <c:ptCount val="13"/>
                <c:pt idx="0">
                  <c:v>Motorized vehicles &amp; parts</c:v>
                </c:pt>
                <c:pt idx="1">
                  <c:v>Machinery</c:v>
                </c:pt>
                <c:pt idx="2">
                  <c:v>Electronics</c:v>
                </c:pt>
                <c:pt idx="3">
                  <c:v>Precision instruments</c:v>
                </c:pt>
                <c:pt idx="4">
                  <c:v>Gasoline</c:v>
                </c:pt>
                <c:pt idx="5">
                  <c:v>Chemical prods.</c:v>
                </c:pt>
                <c:pt idx="6">
                  <c:v>Transport equip.</c:v>
                </c:pt>
                <c:pt idx="7">
                  <c:v>Pharmaceuticals</c:v>
                </c:pt>
                <c:pt idx="8">
                  <c:v>Alcoholic beverages</c:v>
                </c:pt>
                <c:pt idx="9">
                  <c:v>Plastics/rubber</c:v>
                </c:pt>
                <c:pt idx="10">
                  <c:v>Misc. mfg. prods.</c:v>
                </c:pt>
                <c:pt idx="11">
                  <c:v>Basic chemicals</c:v>
                </c:pt>
                <c:pt idx="12">
                  <c:v>Other foodstuffs</c:v>
                </c:pt>
              </c:strCache>
            </c:strRef>
          </c:cat>
          <c:val>
            <c:numRef>
              <c:f>FNOT_UK!$N$3:$N$15</c:f>
              <c:numCache>
                <c:formatCode>_("$"* #,##0_);_("$"* \(#,##0\);_("$"* "-"??_);_(@_)</c:formatCode>
                <c:ptCount val="13"/>
                <c:pt idx="0">
                  <c:v>12000000</c:v>
                </c:pt>
                <c:pt idx="1">
                  <c:v>31000000</c:v>
                </c:pt>
                <c:pt idx="2">
                  <c:v>66000000</c:v>
                </c:pt>
                <c:pt idx="3">
                  <c:v>27000000</c:v>
                </c:pt>
                <c:pt idx="4">
                  <c:v>8000000</c:v>
                </c:pt>
                <c:pt idx="5">
                  <c:v>10000000</c:v>
                </c:pt>
                <c:pt idx="6">
                  <c:v>9000000</c:v>
                </c:pt>
                <c:pt idx="7">
                  <c:v>13000000</c:v>
                </c:pt>
                <c:pt idx="8">
                  <c:v>0</c:v>
                </c:pt>
                <c:pt idx="9">
                  <c:v>3000000</c:v>
                </c:pt>
                <c:pt idx="10">
                  <c:v>11000000</c:v>
                </c:pt>
                <c:pt idx="11">
                  <c:v>3000000</c:v>
                </c:pt>
                <c:pt idx="12">
                  <c:v>3000000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44-4872-8D7C-60FEF2A49B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5797871"/>
        <c:axId val="205784911"/>
      </c:barChart>
      <c:catAx>
        <c:axId val="205797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784911"/>
        <c:crosses val="autoZero"/>
        <c:auto val="1"/>
        <c:lblAlgn val="ctr"/>
        <c:lblOffset val="100"/>
        <c:noMultiLvlLbl val="0"/>
      </c:catAx>
      <c:valAx>
        <c:axId val="205784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797871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0.54867</cdr:x>
      <cdr:y>0.88889</cdr:y>
    </cdr:from>
    <cdr:to>
      <cdr:x>0.69768</cdr:x>
      <cdr:y>0.94841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0675325E-98E5-C180-6371-AB8EF12D6DF4}"/>
            </a:ext>
          </a:extLst>
        </cdr:cNvPr>
        <cdr:cNvSpPr txBox="1"/>
      </cdr:nvSpPr>
      <cdr:spPr>
        <a:xfrm xmlns:a="http://schemas.openxmlformats.org/drawingml/2006/main">
          <a:off x="3848100" y="2438400"/>
          <a:ext cx="1045028" cy="1632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accent3"/>
              </a:solidFill>
            </a:rPr>
            <a:t>DIFFERENCE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0.55079</cdr:x>
      <cdr:y>0.88935</cdr:y>
    </cdr:from>
    <cdr:to>
      <cdr:x>0.69987</cdr:x>
      <cdr:y>0.94887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2BBEB9AA-8EFB-C4CF-0B07-8D1B9DA417AA}"/>
            </a:ext>
          </a:extLst>
        </cdr:cNvPr>
        <cdr:cNvSpPr txBox="1"/>
      </cdr:nvSpPr>
      <cdr:spPr>
        <a:xfrm xmlns:a="http://schemas.openxmlformats.org/drawingml/2006/main">
          <a:off x="3861291" y="2439661"/>
          <a:ext cx="1045073" cy="1632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accent3"/>
              </a:solidFill>
            </a:rPr>
            <a:t>DIFFERENCE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C6911-877B-420D-AAAF-42E03B363776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A22AA-179B-4F5C-9AFA-7127DCF0A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41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8F20-8A10-4FE3-AF54-B61660B32C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2025 Quetica, LLC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247932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FBF91-CF78-FC83-0431-E81EBE288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63DE90-62A7-1622-03C3-CC547DAEB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DBDB03-E10A-093E-1C49-D00A6692D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AEAE1-BBE1-8F89-4001-37A7F20D3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8F20-8A10-4FE3-AF54-B61660B32C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11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F4AF7-2023-2027-0880-2E3AB2CFF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A6A8A0-4A22-EE33-1074-2B621E145A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97965A-A44E-D2CB-16C5-DDAFC1244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33C78-EA4A-D280-2B69-2E9E22725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8F20-8A10-4FE3-AF54-B61660B32C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A43ED-36B1-2887-D6BA-1C3AD10A3D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2025 Quetica, LLC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87326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6421" y="1703100"/>
            <a:ext cx="10658763" cy="1475013"/>
          </a:xfrm>
          <a:effectLst/>
        </p:spPr>
        <p:txBody>
          <a:bodyPr anchor="b">
            <a:normAutofit/>
          </a:bodyPr>
          <a:lstStyle>
            <a:lvl1pPr>
              <a:defRPr sz="2800">
                <a:solidFill>
                  <a:schemeClr val="bg1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6422" y="3178114"/>
            <a:ext cx="10658762" cy="590321"/>
          </a:xfrm>
        </p:spPr>
        <p:txBody>
          <a:bodyPr anchor="t">
            <a:noAutofit/>
          </a:bodyPr>
          <a:lstStyle>
            <a:lvl1pPr marL="0" indent="0" algn="l">
              <a:buNone/>
              <a:defRPr sz="2400" b="0" cap="none">
                <a:solidFill>
                  <a:schemeClr val="accent1"/>
                </a:solidFill>
                <a:latin typeface="Aptos ExtraBold" panose="020B0004020202020204" pitchFamily="34" charset="0"/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55EEB-0959-45C5-A938-41242AC497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6421" y="6413779"/>
            <a:ext cx="5673436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Minnesota Freight Network Optimization Tool – © 2025 Quetica, LLC All Rights Reserved</a:t>
            </a:r>
          </a:p>
          <a:p>
            <a:endParaRPr lang="en-US" dirty="0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CD2D387-ADBA-C9C2-0963-29D83F05E6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428" y="5463282"/>
            <a:ext cx="4401321" cy="91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11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545803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466851"/>
            <a:ext cx="5194767" cy="439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41" y="1466851"/>
            <a:ext cx="5194769" cy="439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9B63C01-605A-3F94-88A8-700A3B594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09189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6976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4"/>
            <a:ext cx="5194767" cy="36330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41" y="2228004"/>
            <a:ext cx="5194769" cy="36330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C1CFB-6334-4BD2-B87A-34B2A36150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1025" y="1460714"/>
            <a:ext cx="11029950" cy="4392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ptos Extra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6F829569-49BA-2297-35D3-973B88975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616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2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3" indent="0">
              <a:buNone/>
              <a:defRPr sz="1600" b="1"/>
            </a:lvl7pPr>
            <a:lvl8pPr marL="3200368" indent="0">
              <a:buNone/>
              <a:defRPr sz="1600" b="1"/>
            </a:lvl8pPr>
            <a:lvl9pPr marL="365756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3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19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2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3" indent="0">
              <a:buNone/>
              <a:defRPr sz="1600" b="1"/>
            </a:lvl7pPr>
            <a:lvl8pPr marL="3200368" indent="0">
              <a:buNone/>
              <a:defRPr sz="1600" b="1"/>
            </a:lvl8pPr>
            <a:lvl9pPr marL="3657563" indent="0">
              <a:buNone/>
              <a:defRPr sz="1600" b="1"/>
            </a:lvl9pPr>
          </a:lstStyle>
          <a:p>
            <a:pPr marL="0" marR="0" lvl="0" indent="0" algn="l" defTabSz="45719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9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5D3B8EC5-9168-5E9D-A195-1A7AE492EC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30563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9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98A535C7-CC8B-FF2F-8706-48D046EE4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837728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6BA377-9ACF-B31B-86B1-C20AC61E4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185058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33743-96E2-434E-B8D5-AD9F025E2E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5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Minnesota Freight Network Optimization Tool – © 2025 Quetica, LLC All Rights Reserved-  Confidential</a:t>
            </a:r>
          </a:p>
        </p:txBody>
      </p:sp>
      <p:pic>
        <p:nvPicPr>
          <p:cNvPr id="2" name="Picture 1" descr="A computer with a landscape on the screen&#10;&#10;Description automatically generated">
            <a:extLst>
              <a:ext uri="{FF2B5EF4-FFF2-40B4-BE49-F238E27FC236}">
                <a16:creationId xmlns:a16="http://schemas.microsoft.com/office/drawing/2014/main" id="{7A49FF90-C247-4A07-730B-E59CFE53D4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7843" y="-245750"/>
            <a:ext cx="12507686" cy="937618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77E69-D7DC-4166-87E3-FCC16AC602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52000" y="6423915"/>
            <a:ext cx="10525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3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1F7D06-1ADD-E60E-76BC-BC2A1F6874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878364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9" y="601201"/>
            <a:ext cx="3718547" cy="523684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1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9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5"/>
            <a:ext cx="3031852" cy="273102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196" indent="0">
              <a:buNone/>
              <a:defRPr sz="1100"/>
            </a:lvl2pPr>
            <a:lvl3pPr marL="914391" indent="0">
              <a:buNone/>
              <a:defRPr sz="1000"/>
            </a:lvl3pPr>
            <a:lvl4pPr marL="1371587" indent="0">
              <a:buNone/>
              <a:defRPr sz="900"/>
            </a:lvl4pPr>
            <a:lvl5pPr marL="1828782" indent="0">
              <a:buNone/>
              <a:defRPr sz="900"/>
            </a:lvl5pPr>
            <a:lvl6pPr marL="2285978" indent="0">
              <a:buNone/>
              <a:defRPr sz="900"/>
            </a:lvl6pPr>
            <a:lvl7pPr marL="2743173" indent="0">
              <a:buNone/>
              <a:defRPr sz="900"/>
            </a:lvl7pPr>
            <a:lvl8pPr marL="3200368" indent="0">
              <a:buNone/>
              <a:defRPr sz="900"/>
            </a:lvl8pPr>
            <a:lvl9pPr marL="365756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176CCBDA-0D36-97EA-3796-89B393CF1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190777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90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9" y="641351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96" indent="0">
              <a:buNone/>
              <a:defRPr sz="1600"/>
            </a:lvl2pPr>
            <a:lvl3pPr marL="914391" indent="0">
              <a:buNone/>
              <a:defRPr sz="1600"/>
            </a:lvl3pPr>
            <a:lvl4pPr marL="1371587" indent="0">
              <a:buNone/>
              <a:defRPr sz="1600"/>
            </a:lvl4pPr>
            <a:lvl5pPr marL="1828782" indent="0">
              <a:buNone/>
              <a:defRPr sz="1600"/>
            </a:lvl5pPr>
            <a:lvl6pPr marL="2285978" indent="0">
              <a:buNone/>
              <a:defRPr sz="1600"/>
            </a:lvl6pPr>
            <a:lvl7pPr marL="2743173" indent="0">
              <a:buNone/>
              <a:defRPr sz="1600"/>
            </a:lvl7pPr>
            <a:lvl8pPr marL="3200368" indent="0">
              <a:buNone/>
              <a:defRPr sz="1600"/>
            </a:lvl8pPr>
            <a:lvl9pPr marL="3657563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8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196" indent="0">
              <a:buNone/>
              <a:defRPr sz="1200"/>
            </a:lvl2pPr>
            <a:lvl3pPr marL="914391" indent="0">
              <a:buNone/>
              <a:defRPr sz="1000"/>
            </a:lvl3pPr>
            <a:lvl4pPr marL="1371587" indent="0">
              <a:buNone/>
              <a:defRPr sz="900"/>
            </a:lvl4pPr>
            <a:lvl5pPr marL="1828782" indent="0">
              <a:buNone/>
              <a:defRPr sz="900"/>
            </a:lvl5pPr>
            <a:lvl6pPr marL="2285978" indent="0">
              <a:buNone/>
              <a:defRPr sz="900"/>
            </a:lvl6pPr>
            <a:lvl7pPr marL="2743173" indent="0">
              <a:buNone/>
              <a:defRPr sz="900"/>
            </a:lvl7pPr>
            <a:lvl8pPr marL="3200368" indent="0">
              <a:buNone/>
              <a:defRPr sz="900"/>
            </a:lvl8pPr>
            <a:lvl9pPr marL="365756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621D1AC6-45F4-73EF-9F1D-8315181FB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005440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43920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5" y="1971675"/>
            <a:ext cx="2700487" cy="3889375"/>
          </a:xfrm>
        </p:spPr>
        <p:txBody>
          <a:bodyPr>
            <a:normAutofit/>
          </a:bodyPr>
          <a:lstStyle>
            <a:lvl1pPr>
              <a:defRPr sz="1620"/>
            </a:lvl1pPr>
            <a:lvl2pPr>
              <a:defRPr sz="1440"/>
            </a:lvl2pPr>
            <a:lvl3pPr>
              <a:defRPr sz="1260"/>
            </a:lvl3pPr>
            <a:lvl4pPr>
              <a:defRPr sz="1080"/>
            </a:lvl4pPr>
            <a:lvl5pPr>
              <a:defRPr sz="108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9041" y="1971675"/>
            <a:ext cx="7861768" cy="3889375"/>
          </a:xfrm>
        </p:spPr>
        <p:txBody>
          <a:bodyPr>
            <a:normAutofit/>
          </a:bodyPr>
          <a:lstStyle>
            <a:lvl1pPr>
              <a:defRPr sz="1620"/>
            </a:lvl1pPr>
            <a:lvl2pPr>
              <a:defRPr sz="1440"/>
            </a:lvl2pPr>
            <a:lvl3pPr>
              <a:defRPr sz="1260"/>
            </a:lvl3pPr>
            <a:lvl4pPr>
              <a:defRPr sz="1080"/>
            </a:lvl4pPr>
            <a:lvl5pPr>
              <a:defRPr sz="108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C1CFB-6334-4BD2-B87A-34B2A36150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1025" y="1194014"/>
            <a:ext cx="11029950" cy="43920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03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6421" y="1703100"/>
            <a:ext cx="10658763" cy="1475013"/>
          </a:xfrm>
          <a:effectLst/>
        </p:spPr>
        <p:txBody>
          <a:bodyPr anchor="b">
            <a:normAutofit/>
          </a:bodyPr>
          <a:lstStyle>
            <a:lvl1pPr>
              <a:defRPr sz="2800">
                <a:solidFill>
                  <a:schemeClr val="bg1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6422" y="3178114"/>
            <a:ext cx="10658762" cy="590321"/>
          </a:xfrm>
        </p:spPr>
        <p:txBody>
          <a:bodyPr anchor="t">
            <a:noAutofit/>
          </a:bodyPr>
          <a:lstStyle>
            <a:lvl1pPr marL="0" indent="0" algn="l">
              <a:buNone/>
              <a:defRPr sz="2400" b="0" cap="none">
                <a:solidFill>
                  <a:schemeClr val="accent1"/>
                </a:solidFill>
                <a:latin typeface="Aptos ExtraBold" panose="020B0004020202020204" pitchFamily="34" charset="0"/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55EEB-0959-45C5-A938-41242AC497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6421" y="6413779"/>
            <a:ext cx="5673436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Minnesota Freight Network Optimization Tool – © 2025 Quetica, LLC All Rights Reserved</a:t>
            </a:r>
          </a:p>
          <a:p>
            <a:endParaRPr lang="en-US" dirty="0"/>
          </a:p>
        </p:txBody>
      </p:sp>
      <p:pic>
        <p:nvPicPr>
          <p:cNvPr id="10" name="Picture 9" descr="A white and green logo&#10;&#10;AI-generated content may be incorrect.">
            <a:extLst>
              <a:ext uri="{FF2B5EF4-FFF2-40B4-BE49-F238E27FC236}">
                <a16:creationId xmlns:a16="http://schemas.microsoft.com/office/drawing/2014/main" id="{C67650AF-B19A-F1F1-E8AA-14566227BA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8188" y="5080279"/>
            <a:ext cx="237172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 -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44221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778000"/>
            <a:ext cx="11029615" cy="4197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4926255-828F-4D68-B3D6-5A98FCD95D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0857" y="1177355"/>
            <a:ext cx="11029950" cy="44221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j-lt"/>
              </a:defRPr>
            </a:lvl1pPr>
            <a:lvl2pPr marL="291600" indent="0">
              <a:buNone/>
              <a:defRPr/>
            </a:lvl2pPr>
            <a:lvl3pPr marL="567000" indent="0">
              <a:buNone/>
              <a:defRPr/>
            </a:lvl3pPr>
            <a:lvl4pPr marL="907200" indent="0">
              <a:buNone/>
              <a:defRPr/>
            </a:lvl4pPr>
            <a:lvl5pPr marL="12312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413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1600" y="1020431"/>
            <a:ext cx="8933140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41600" y="2495445"/>
            <a:ext cx="8933140" cy="590321"/>
          </a:xfrm>
        </p:spPr>
        <p:txBody>
          <a:bodyPr anchor="t">
            <a:noAutofit/>
          </a:bodyPr>
          <a:lstStyle>
            <a:lvl1pPr marL="0" indent="0" algn="l">
              <a:buNone/>
              <a:defRPr sz="2400" b="0" cap="none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55EEB-0959-45C5-A938-41242AC497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-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0C3A3-335F-4BEA-B4A4-8F37CADAD3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4FA44C-B1EB-4FA5-B29D-1B1331C1B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E90E45-40AE-FC40-27A2-78E7BDA96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28248" y="5692074"/>
            <a:ext cx="4401321" cy="91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76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9937CE9-FD2B-43F4-817C-9D8F8AA421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1191" y="2495445"/>
            <a:ext cx="10993549" cy="590321"/>
          </a:xfrm>
        </p:spPr>
        <p:txBody>
          <a:bodyPr anchor="t">
            <a:noAutofit/>
          </a:bodyPr>
          <a:lstStyle>
            <a:lvl1pPr marL="0" indent="0" algn="l">
              <a:buNone/>
              <a:defRPr sz="2400" b="0" cap="none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9D164F-035C-46A3-B720-15793F2894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1FEBB160-306F-77CC-6DB5-93236B04A2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5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26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28800"/>
            <a:ext cx="11029615" cy="4146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C3279-16B5-48BA-B56B-5844658474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4926255-828F-4D68-B3D6-5A98FCD95D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0857" y="1239585"/>
            <a:ext cx="11029950" cy="44221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j-lt"/>
              </a:defRPr>
            </a:lvl1pPr>
            <a:lvl2pPr marL="324000" indent="0">
              <a:buNone/>
              <a:defRPr/>
            </a:lvl2pPr>
            <a:lvl3pPr marL="630000" indent="0">
              <a:buNone/>
              <a:defRPr/>
            </a:lvl3pPr>
            <a:lvl4pPr marL="1008000" indent="0">
              <a:buNone/>
              <a:defRPr/>
            </a:lvl4pPr>
            <a:lvl5pPr marL="1368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43999D33-507D-CEED-3679-946C86712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75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46941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285875"/>
            <a:ext cx="11029615" cy="4689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E30047-3C2F-4C0D-AA5A-D3DD0DB50E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6819A857-09F5-B12F-27C6-BEC96ACDC0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1496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46941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285875"/>
            <a:ext cx="11029615" cy="1400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E30047-3C2F-4C0D-AA5A-D3DD0DB50E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01955AE-891C-492B-BEF6-611A7BB355E7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81193" y="2828925"/>
            <a:ext cx="5194767" cy="30321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52DCBD9-5AF1-48E5-8524-CF9A537F9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6039" y="2828925"/>
            <a:ext cx="5194769" cy="30321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75BD72E-3CEC-EB89-27BE-441364298D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08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899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52599"/>
            <a:ext cx="11029615" cy="42227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E30047-3C2F-4C0D-AA5A-D3DD0DB50E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6318E17-3AC0-0398-6B3B-FA7976B7EB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96728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Autofit/>
          </a:bodyPr>
          <a:lstStyle>
            <a:lvl1pPr marL="0" indent="0" algn="l">
              <a:buNone/>
              <a:defRPr sz="24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E00EB2-4DD8-432E-A243-51F05DA51B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5123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45803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466851"/>
            <a:ext cx="5194767" cy="439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1466851"/>
            <a:ext cx="5194769" cy="439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C09AE-CEE8-4755-A482-68E5FF4C4F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C271B6E9-85C3-34FD-9855-1C5A28948B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86959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6976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C09AE-CEE8-4755-A482-68E5FF4C4F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C1CFB-6334-4BD2-B87A-34B2A36150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1025" y="1460713"/>
            <a:ext cx="11029950" cy="4392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2E8678B0-BEAD-62BF-9F7B-0AE8A168E4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4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6421" y="1703100"/>
            <a:ext cx="10658763" cy="1475013"/>
          </a:xfrm>
          <a:effectLst/>
        </p:spPr>
        <p:txBody>
          <a:bodyPr anchor="b">
            <a:normAutofit/>
          </a:bodyPr>
          <a:lstStyle>
            <a:lvl1pPr>
              <a:defRPr sz="2800">
                <a:solidFill>
                  <a:schemeClr val="bg1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6422" y="3178114"/>
            <a:ext cx="10658762" cy="590321"/>
          </a:xfrm>
        </p:spPr>
        <p:txBody>
          <a:bodyPr anchor="t">
            <a:noAutofit/>
          </a:bodyPr>
          <a:lstStyle>
            <a:lvl1pPr marL="0" indent="0" algn="l">
              <a:buNone/>
              <a:defRPr sz="2400" b="0" cap="none">
                <a:solidFill>
                  <a:schemeClr val="accent1"/>
                </a:solidFill>
                <a:latin typeface="Aptos ExtraBold" panose="020B0004020202020204" pitchFamily="34" charset="0"/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55EEB-0959-45C5-A938-41242AC497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6421" y="6413779"/>
            <a:ext cx="5673436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Minnesota Freight Network Optimization Tool – © 2025 Quetica, LLC All Rights Reserved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F95DE1D-86DC-9C24-11A8-02465FB45D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9" y="532770"/>
            <a:ext cx="4749073" cy="98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and white sphere with blue lines&#10;&#10;AI-generated content may be incorrect.">
            <a:extLst>
              <a:ext uri="{FF2B5EF4-FFF2-40B4-BE49-F238E27FC236}">
                <a16:creationId xmlns:a16="http://schemas.microsoft.com/office/drawing/2014/main" id="{68E83FBC-B933-4CB0-C878-52CA5AD29A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40" b="43400"/>
          <a:stretch>
            <a:fillRect/>
          </a:stretch>
        </p:blipFill>
        <p:spPr>
          <a:xfrm>
            <a:off x="7597961" y="3178113"/>
            <a:ext cx="4594040" cy="367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23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DEECA6-E792-4C95-8369-56CD2835AC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2761E-5464-41AF-B125-F26BAA2498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488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B21BE5-AB0E-42F0-A63C-CA99DFBF5A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-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8D7436-C9D4-48FC-BCD8-109ECB5D1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77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33743-96E2-434E-B8D5-AD9F025E2E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-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77E69-D7DC-4166-87E3-FCC16AC602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261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23684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273102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3C5F4-B786-46C0-9262-F219BF64C1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-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33E90-077E-49ED-9142-4D1834E007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649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46312C-4294-4BAB-81BD-20BBF52F5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-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6CC025-0BF0-4C47-9F7F-36EEF12DBC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727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4810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1446556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2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3" indent="0">
              <a:buNone/>
              <a:defRPr sz="1600" b="1"/>
            </a:lvl7pPr>
            <a:lvl8pPr marL="3200368" indent="0">
              <a:buNone/>
              <a:defRPr sz="1600" b="1"/>
            </a:lvl8pPr>
            <a:lvl9pPr marL="365756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175934"/>
            <a:ext cx="5194766" cy="368511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1446558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19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2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3" indent="0">
              <a:buNone/>
              <a:defRPr sz="1600" b="1"/>
            </a:lvl7pPr>
            <a:lvl8pPr marL="3200368" indent="0">
              <a:buNone/>
              <a:defRPr sz="1600" b="1"/>
            </a:lvl8pPr>
            <a:lvl9pPr marL="3657563" indent="0">
              <a:buNone/>
              <a:defRPr sz="1600" b="1"/>
            </a:lvl9pPr>
          </a:lstStyle>
          <a:p>
            <a:pPr marL="0" marR="0" lvl="0" indent="0" algn="l" defTabSz="45719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9" y="2175934"/>
            <a:ext cx="5194771" cy="368511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5D3B8EC5-9168-5E9D-A195-1A7AE492EC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/>
              <a:t>Minnesota Freight Network Optimization Tool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895578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 - with subheading"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114622" cy="526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1828800"/>
            <a:ext cx="6197742" cy="4146550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4926255-828F-4D68-B3D6-5A98FCD95D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0857" y="1239586"/>
            <a:ext cx="6198078" cy="44221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ptos ExtraBold" panose="020B0004020202020204" pitchFamily="34" charset="0"/>
              </a:defRPr>
            </a:lvl1pPr>
            <a:lvl2pPr marL="323996" indent="0">
              <a:buNone/>
              <a:defRPr/>
            </a:lvl2pPr>
            <a:lvl3pPr marL="629994" indent="0">
              <a:buNone/>
              <a:defRPr/>
            </a:lvl3pPr>
            <a:lvl4pPr marL="1007990" indent="0">
              <a:buNone/>
              <a:defRPr/>
            </a:lvl4pPr>
            <a:lvl5pPr marL="136798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computer with a landscape on the screen&#10;&#10;Description automatically generated">
            <a:extLst>
              <a:ext uri="{FF2B5EF4-FFF2-40B4-BE49-F238E27FC236}">
                <a16:creationId xmlns:a16="http://schemas.microsoft.com/office/drawing/2014/main" id="{8E89DBD6-A240-BDF0-6527-9CB59F105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64800" y="1580706"/>
            <a:ext cx="7867846" cy="5898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195406-7D5A-FD2B-5856-65314F1D09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109" y="6068612"/>
            <a:ext cx="2657892" cy="5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38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3" y="1020432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9937CE9-FD2B-43F4-817C-9D8F8AA421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1193" y="2495445"/>
            <a:ext cx="10993549" cy="590321"/>
          </a:xfrm>
        </p:spPr>
        <p:txBody>
          <a:bodyPr anchor="t">
            <a:noAutofit/>
          </a:bodyPr>
          <a:lstStyle>
            <a:lvl1pPr marL="0" indent="0" algn="l">
              <a:buNone/>
              <a:defRPr sz="2400" b="0" cap="none">
                <a:solidFill>
                  <a:schemeClr val="accent1"/>
                </a:solidFill>
                <a:latin typeface="Aptos ExtraBold" panose="020B0004020202020204" pitchFamily="34" charset="0"/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18A4231-E0D5-8B85-2F34-528F776B1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37167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8624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26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828800"/>
            <a:ext cx="11029615" cy="4146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4926255-828F-4D68-B3D6-5A98FCD95D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0857" y="1239586"/>
            <a:ext cx="11029950" cy="44221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ptos ExtraBold" panose="020B0004020202020204" pitchFamily="34" charset="0"/>
              </a:defRPr>
            </a:lvl1pPr>
            <a:lvl2pPr marL="323996" indent="0">
              <a:buNone/>
              <a:defRPr/>
            </a:lvl2pPr>
            <a:lvl3pPr marL="629994" indent="0">
              <a:buNone/>
              <a:defRPr/>
            </a:lvl3pPr>
            <a:lvl4pPr marL="1007990" indent="0">
              <a:buNone/>
              <a:defRPr/>
            </a:lvl4pPr>
            <a:lvl5pPr marL="136798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1D6589C5-C03A-2114-6AE2-63EFCED0C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65511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7"/>
            <a:ext cx="11029616" cy="46941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285875"/>
            <a:ext cx="11029615" cy="4689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EEAD00D6-545D-A6B0-F0FC-A0F406BD0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37167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05424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7"/>
            <a:ext cx="11029616" cy="46941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285876"/>
            <a:ext cx="11029615" cy="1400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01955AE-891C-492B-BEF6-611A7BB355E7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81193" y="2828926"/>
            <a:ext cx="5194767" cy="30321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52DCBD9-5AF1-48E5-8524-CF9A537F9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6041" y="2828926"/>
            <a:ext cx="5194769" cy="30321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63B413AB-55ED-F334-A2C2-B87DB46D5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04809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899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752600"/>
            <a:ext cx="11029615" cy="42227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E822A8B9-741E-8B6A-F66C-5A481E9945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5174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11029615" cy="600556"/>
          </a:xfrm>
        </p:spPr>
        <p:txBody>
          <a:bodyPr anchor="t">
            <a:noAutofit/>
          </a:bodyPr>
          <a:lstStyle>
            <a:lvl1pPr marL="0" indent="0" algn="l">
              <a:buNone/>
              <a:defRPr sz="2400" cap="none" baseline="0">
                <a:solidFill>
                  <a:schemeClr val="accent1"/>
                </a:solidFill>
                <a:latin typeface="Aptos ExtraBold" panose="020B0004020202020204" pitchFamily="34" charset="0"/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749D5924-7FA2-7DCE-D575-B3E4E72F2B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0541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19250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5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/>
        </p:nvSpPr>
        <p:spPr>
          <a:xfrm>
            <a:off x="446534" y="457201"/>
            <a:ext cx="3703320" cy="94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6B498B7-C783-3C17-9938-D1FCD4A9F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0" y="6328854"/>
            <a:ext cx="5455289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pPr algn="l"/>
            <a:r>
              <a:rPr lang="en-US" dirty="0"/>
              <a:t>Minnesota Freight Network Optimization Tool Training Series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55788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0" r:id="rId2"/>
    <p:sldLayoutId id="2147483719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9" r:id="rId19"/>
    <p:sldLayoutId id="2147483680" r:id="rId20"/>
  </p:sldLayoutIdLst>
  <p:hf hdr="0" dt="0"/>
  <p:txStyles>
    <p:titleStyle>
      <a:lvl1pPr algn="l" defTabSz="457196" rtl="0" eaLnBrk="1" latinLnBrk="0" hangingPunct="1">
        <a:lnSpc>
          <a:spcPct val="100000"/>
        </a:lnSpc>
        <a:spcBef>
          <a:spcPct val="0"/>
        </a:spcBef>
        <a:buNone/>
        <a:defRPr sz="2400" b="0" kern="1200" cap="all">
          <a:solidFill>
            <a:schemeClr val="tx1">
              <a:lumMod val="75000"/>
              <a:lumOff val="25000"/>
            </a:schemeClr>
          </a:solidFill>
          <a:latin typeface="Aptos ExtraBold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5997" indent="-305997" algn="l" defTabSz="457196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629994" indent="-305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899991" indent="-269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241987" indent="-233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1601984" indent="-233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1899981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199978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75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972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7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2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8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3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8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3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3963E-CFF7-42DD-BCBA-31F2FC26DA42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464109" y="6068612"/>
            <a:ext cx="2657892" cy="552194"/>
          </a:xfrm>
          <a:prstGeom prst="rect">
            <a:avLst/>
          </a:prstGeom>
        </p:spPr>
      </p:pic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6B498B7-C783-3C17-9938-D1FCD4A9F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00" y="6423914"/>
            <a:ext cx="4069402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7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721" r:id="rId15"/>
  </p:sldLayoutIdLst>
  <p:hf hd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400" b="0" kern="1200" cap="all">
          <a:solidFill>
            <a:schemeClr val="tx1">
              <a:lumMod val="75000"/>
              <a:lumOff val="25000"/>
            </a:schemeClr>
          </a:solidFill>
          <a:latin typeface="Aptos ExtraBold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5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/>
        </p:nvSpPr>
        <p:spPr>
          <a:xfrm>
            <a:off x="446534" y="457201"/>
            <a:ext cx="3703320" cy="94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299674-62E9-3F66-1C2C-056E4B576E5C}"/>
              </a:ext>
            </a:extLst>
          </p:cNvPr>
          <p:cNvSpPr txBox="1"/>
          <p:nvPr userDrawn="1"/>
        </p:nvSpPr>
        <p:spPr>
          <a:xfrm>
            <a:off x="7213465" y="5975350"/>
            <a:ext cx="4469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Minnesota Freight Network Optimization Tool</a:t>
            </a:r>
          </a:p>
        </p:txBody>
      </p:sp>
    </p:spTree>
    <p:extLst>
      <p:ext uri="{BB962C8B-B14F-4D97-AF65-F5344CB8AC3E}">
        <p14:creationId xmlns:p14="http://schemas.microsoft.com/office/powerpoint/2010/main" val="381398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hf hdr="0" dt="0"/>
  <p:txStyles>
    <p:titleStyle>
      <a:lvl1pPr algn="l" defTabSz="457196" rtl="0" eaLnBrk="1" latinLnBrk="0" hangingPunct="1">
        <a:lnSpc>
          <a:spcPct val="100000"/>
        </a:lnSpc>
        <a:spcBef>
          <a:spcPct val="0"/>
        </a:spcBef>
        <a:buNone/>
        <a:defRPr sz="2400" b="0" kern="1200" cap="all">
          <a:solidFill>
            <a:schemeClr val="tx1">
              <a:lumMod val="75000"/>
              <a:lumOff val="25000"/>
            </a:schemeClr>
          </a:solidFill>
          <a:latin typeface="Aptos ExtraBold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5997" indent="-305997" algn="l" defTabSz="457196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629994" indent="-305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899991" indent="-269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241987" indent="-233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1601984" indent="-2339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1899981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199978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75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972" indent="-228597" algn="l" defTabSz="457196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7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2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8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3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8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3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077EBCA-59E8-A915-115E-58C43AC2E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421" y="1167522"/>
            <a:ext cx="10658763" cy="1475013"/>
          </a:xfrm>
        </p:spPr>
        <p:txBody>
          <a:bodyPr/>
          <a:lstStyle/>
          <a:p>
            <a:r>
              <a:rPr lang="en-US" dirty="0"/>
              <a:t>Minnesota Freight Network Optimization Tool (FNOT)</a:t>
            </a:r>
          </a:p>
        </p:txBody>
      </p:sp>
      <p:sp>
        <p:nvSpPr>
          <p:cNvPr id="20" name="Subtitle 19">
            <a:extLst>
              <a:ext uri="{FF2B5EF4-FFF2-40B4-BE49-F238E27FC236}">
                <a16:creationId xmlns:a16="http://schemas.microsoft.com/office/drawing/2014/main" id="{D4B0EA3E-27A8-68CE-F3A9-A6DC811FD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422" y="2642536"/>
            <a:ext cx="10414164" cy="840433"/>
          </a:xfrm>
        </p:spPr>
        <p:txBody>
          <a:bodyPr/>
          <a:lstStyle/>
          <a:p>
            <a:pPr algn="r"/>
            <a:r>
              <a:rPr lang="en-US" dirty="0"/>
              <a:t>Briefing and Overview for the International Commerce &amp; Mobility Forum</a:t>
            </a:r>
          </a:p>
          <a:p>
            <a:pPr algn="r"/>
            <a:r>
              <a:rPr lang="en-US" dirty="0"/>
              <a:t>April 16,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4FBD0E-443A-47B5-609E-D797B1B8BA04}"/>
              </a:ext>
            </a:extLst>
          </p:cNvPr>
          <p:cNvSpPr txBox="1"/>
          <p:nvPr/>
        </p:nvSpPr>
        <p:spPr>
          <a:xfrm>
            <a:off x="696421" y="5090352"/>
            <a:ext cx="6093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ptos ExtraBold"/>
              </a:rPr>
              <a:t>fnot.dot.state.mn.us</a:t>
            </a:r>
          </a:p>
        </p:txBody>
      </p:sp>
    </p:spTree>
    <p:extLst>
      <p:ext uri="{BB962C8B-B14F-4D97-AF65-F5344CB8AC3E}">
        <p14:creationId xmlns:p14="http://schemas.microsoft.com/office/powerpoint/2010/main" val="17853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884A1-5D33-2057-84D0-B5BCABA0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FNOT United Kingdom Imports &amp; Exports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54CE6B6-9277-8751-8835-E1DF42902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395855"/>
            <a:ext cx="2484278" cy="4579495"/>
          </a:xfrm>
        </p:spPr>
        <p:txBody>
          <a:bodyPr/>
          <a:lstStyle/>
          <a:p>
            <a:r>
              <a:rPr lang="en-US" dirty="0"/>
              <a:t>Total Imports</a:t>
            </a:r>
          </a:p>
          <a:p>
            <a:pPr lvl="1"/>
            <a:r>
              <a:rPr lang="en-US" dirty="0"/>
              <a:t>130,200 tons</a:t>
            </a:r>
          </a:p>
          <a:p>
            <a:pPr lvl="1"/>
            <a:r>
              <a:rPr lang="en-US" dirty="0"/>
              <a:t>$563.6 million</a:t>
            </a:r>
          </a:p>
          <a:p>
            <a:pPr lvl="1"/>
            <a:endParaRPr lang="en-US" dirty="0"/>
          </a:p>
          <a:p>
            <a:r>
              <a:rPr lang="en-US"/>
              <a:t>Total Exports</a:t>
            </a:r>
            <a:endParaRPr lang="en-US" dirty="0"/>
          </a:p>
          <a:p>
            <a:pPr lvl="1"/>
            <a:r>
              <a:rPr lang="en-US" dirty="0"/>
              <a:t>78,000 tons</a:t>
            </a:r>
          </a:p>
          <a:p>
            <a:pPr lvl="1"/>
            <a:r>
              <a:rPr lang="en-US" dirty="0"/>
              <a:t>$214.2 million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20D0B-E978-2EB3-4100-A6FA735DA0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5AB7C-69D1-6128-EC55-61414FDB74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81F1426-1D1D-0661-014A-105587437D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959766"/>
              </p:ext>
            </p:extLst>
          </p:nvPr>
        </p:nvGraphicFramePr>
        <p:xfrm>
          <a:off x="3065470" y="1395856"/>
          <a:ext cx="8545338" cy="480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1629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D670D-C2EC-C4CC-85CF-62113771A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0F98E20-BB7F-7872-71C6-92B1ACE038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/>
              <a:t>Minnesota Freight Network Optimization Tool (FNOT)</a:t>
            </a:r>
            <a:br>
              <a:rPr lang="en-US" dirty="0"/>
            </a:br>
            <a:r>
              <a:rPr lang="en-US" dirty="0"/>
              <a:t>fnot.dot.state.mn.us/</a:t>
            </a:r>
          </a:p>
        </p:txBody>
      </p:sp>
      <p:sp>
        <p:nvSpPr>
          <p:cNvPr id="20" name="Subtitle 19">
            <a:extLst>
              <a:ext uri="{FF2B5EF4-FFF2-40B4-BE49-F238E27FC236}">
                <a16:creationId xmlns:a16="http://schemas.microsoft.com/office/drawing/2014/main" id="{6B27F196-0C4A-9A25-587E-708256C09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7726" y="3178114"/>
            <a:ext cx="9957458" cy="84043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F6ED54-4B6E-D669-18F6-74FA9BB07EBC}"/>
              </a:ext>
            </a:extLst>
          </p:cNvPr>
          <p:cNvSpPr txBox="1"/>
          <p:nvPr/>
        </p:nvSpPr>
        <p:spPr>
          <a:xfrm>
            <a:off x="696421" y="5625930"/>
            <a:ext cx="6093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 ExtraBold"/>
                <a:ea typeface="+mn-ea"/>
                <a:cs typeface="+mn-cs"/>
              </a:rPr>
              <a:t>fnot.dot.state.mn.us</a:t>
            </a:r>
          </a:p>
        </p:txBody>
      </p:sp>
    </p:spTree>
    <p:extLst>
      <p:ext uri="{BB962C8B-B14F-4D97-AF65-F5344CB8AC3E}">
        <p14:creationId xmlns:p14="http://schemas.microsoft.com/office/powerpoint/2010/main" val="54105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510F1-1352-589D-11B1-D288D61E2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F1A318F-5628-C46A-9879-720B9570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202621"/>
            <a:ext cx="3568661" cy="12697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>
                <a:latin typeface="+mj-lt"/>
              </a:rPr>
              <a:t>Agenda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DBE35A-3B7A-4427-3C53-ABA3596B2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906" y="1611757"/>
            <a:ext cx="3568661" cy="363448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+mn-lt"/>
              </a:rPr>
              <a:t>FNOT Spring 2026 Update </a:t>
            </a:r>
          </a:p>
          <a:p>
            <a:r>
              <a:rPr lang="en-US" dirty="0">
                <a:latin typeface="+mn-lt"/>
              </a:rPr>
              <a:t>Enhancement Highlights</a:t>
            </a:r>
          </a:p>
          <a:p>
            <a:pPr lvl="1"/>
            <a:r>
              <a:rPr lang="en-US" dirty="0">
                <a:latin typeface="+mn-lt"/>
              </a:rPr>
              <a:t>Updated baseline demand data</a:t>
            </a:r>
          </a:p>
          <a:p>
            <a:pPr lvl="1"/>
            <a:r>
              <a:rPr lang="en-US" dirty="0">
                <a:latin typeface="+mn-lt"/>
              </a:rPr>
              <a:t>Truck corridor benchmark visualization</a:t>
            </a:r>
          </a:p>
          <a:p>
            <a:pPr lvl="1"/>
            <a:r>
              <a:rPr lang="en-US" dirty="0">
                <a:latin typeface="+mn-lt"/>
              </a:rPr>
              <a:t>Transportation cost adjustment factor</a:t>
            </a:r>
          </a:p>
          <a:p>
            <a:r>
              <a:rPr lang="en-US" dirty="0">
                <a:latin typeface="+mn-lt"/>
              </a:rPr>
              <a:t>FNOT Import/Export Enhancements</a:t>
            </a:r>
          </a:p>
          <a:p>
            <a:endParaRPr lang="en-US" dirty="0">
              <a:latin typeface="+mn-lt"/>
            </a:endParaRPr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153A3990-3F46-CF5E-D640-981E24193C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54296" y="948490"/>
            <a:ext cx="6735272" cy="50514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DD7DE8-BE0D-1E46-C5AC-9B18FAA5E0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558300" y="6423914"/>
            <a:ext cx="105251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defTabSz="457200">
              <a:spcAft>
                <a:spcPts val="600"/>
              </a:spcAft>
            </a:pPr>
            <a:fld id="{3A98EE3D-8CD1-4C3F-BD1C-C98C9596463C}" type="slidenum">
              <a:rPr lang="en-US" noProof="0" smtClean="0">
                <a:latin typeface="+mn-lt"/>
              </a:rPr>
              <a:pPr lvl="0" defTabSz="457200">
                <a:spcAft>
                  <a:spcPts val="600"/>
                </a:spcAft>
              </a:pPr>
              <a:t>2</a:t>
            </a:fld>
            <a:endParaRPr lang="en-US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124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D6B-0B6A-9FE2-8100-9286E985E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164">
            <a:extLst>
              <a:ext uri="{FF2B5EF4-FFF2-40B4-BE49-F238E27FC236}">
                <a16:creationId xmlns:a16="http://schemas.microsoft.com/office/drawing/2014/main" id="{CC7E0F85-982D-B07F-FCE2-0F7BF13D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FNOT Project Timeline &amp; Current Phase</a:t>
            </a:r>
          </a:p>
        </p:txBody>
      </p:sp>
      <p:pic>
        <p:nvPicPr>
          <p:cNvPr id="221" name="Content Placeholder 220">
            <a:extLst>
              <a:ext uri="{FF2B5EF4-FFF2-40B4-BE49-F238E27FC236}">
                <a16:creationId xmlns:a16="http://schemas.microsoft.com/office/drawing/2014/main" id="{FD9581E8-2FC4-03A9-2AB4-82E31A6FC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2815"/>
          <a:stretch>
            <a:fillRect/>
          </a:stretch>
        </p:blipFill>
        <p:spPr>
          <a:xfrm>
            <a:off x="624472" y="2042028"/>
            <a:ext cx="11029950" cy="1849763"/>
          </a:xfrm>
          <a:prstGeom prst="rect">
            <a:avLst/>
          </a:prstGeom>
        </p:spPr>
      </p:pic>
      <p:sp>
        <p:nvSpPr>
          <p:cNvPr id="194" name="Freeform 29">
            <a:extLst>
              <a:ext uri="{FF2B5EF4-FFF2-40B4-BE49-F238E27FC236}">
                <a16:creationId xmlns:a16="http://schemas.microsoft.com/office/drawing/2014/main" id="{F27B92DA-9878-0E89-8CE5-9C714409934C}"/>
              </a:ext>
            </a:extLst>
          </p:cNvPr>
          <p:cNvSpPr/>
          <p:nvPr/>
        </p:nvSpPr>
        <p:spPr>
          <a:xfrm>
            <a:off x="3368345" y="4989608"/>
            <a:ext cx="2676251" cy="555322"/>
          </a:xfrm>
          <a:custGeom>
            <a:avLst/>
            <a:gdLst/>
            <a:ahLst/>
            <a:cxnLst/>
            <a:rect l="l" t="t" r="r" b="b"/>
            <a:pathLst>
              <a:path w="2676251" h="555322">
                <a:moveTo>
                  <a:pt x="0" y="0"/>
                </a:moveTo>
                <a:lnTo>
                  <a:pt x="2676251" y="0"/>
                </a:lnTo>
                <a:lnTo>
                  <a:pt x="2676251" y="555322"/>
                </a:lnTo>
                <a:lnTo>
                  <a:pt x="0" y="555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98" name="Group 33">
            <a:extLst>
              <a:ext uri="{FF2B5EF4-FFF2-40B4-BE49-F238E27FC236}">
                <a16:creationId xmlns:a16="http://schemas.microsoft.com/office/drawing/2014/main" id="{C7D1257F-1A53-C685-1981-D883C1EC5103}"/>
              </a:ext>
            </a:extLst>
          </p:cNvPr>
          <p:cNvGrpSpPr/>
          <p:nvPr/>
        </p:nvGrpSpPr>
        <p:grpSpPr>
          <a:xfrm>
            <a:off x="3410628" y="3884529"/>
            <a:ext cx="2591686" cy="1382739"/>
            <a:chOff x="0" y="0"/>
            <a:chExt cx="691144" cy="378355"/>
          </a:xfrm>
        </p:grpSpPr>
        <p:sp>
          <p:nvSpPr>
            <p:cNvPr id="199" name="Freeform 34">
              <a:extLst>
                <a:ext uri="{FF2B5EF4-FFF2-40B4-BE49-F238E27FC236}">
                  <a16:creationId xmlns:a16="http://schemas.microsoft.com/office/drawing/2014/main" id="{3D797EFD-9EE9-0124-863F-225D685593D0}"/>
                </a:ext>
              </a:extLst>
            </p:cNvPr>
            <p:cNvSpPr/>
            <p:nvPr/>
          </p:nvSpPr>
          <p:spPr>
            <a:xfrm>
              <a:off x="0" y="0"/>
              <a:ext cx="691144" cy="378355"/>
            </a:xfrm>
            <a:custGeom>
              <a:avLst/>
              <a:gdLst/>
              <a:ahLst/>
              <a:cxnLst/>
              <a:rect l="l" t="t" r="r" b="b"/>
              <a:pathLst>
                <a:path w="691144" h="378355">
                  <a:moveTo>
                    <a:pt x="59744" y="0"/>
                  </a:moveTo>
                  <a:lnTo>
                    <a:pt x="631400" y="0"/>
                  </a:lnTo>
                  <a:cubicBezTo>
                    <a:pt x="664395" y="0"/>
                    <a:pt x="691144" y="26748"/>
                    <a:pt x="691144" y="59744"/>
                  </a:cubicBezTo>
                  <a:lnTo>
                    <a:pt x="691144" y="318611"/>
                  </a:lnTo>
                  <a:cubicBezTo>
                    <a:pt x="691144" y="351606"/>
                    <a:pt x="664395" y="378355"/>
                    <a:pt x="631400" y="378355"/>
                  </a:cubicBezTo>
                  <a:lnTo>
                    <a:pt x="59744" y="378355"/>
                  </a:lnTo>
                  <a:cubicBezTo>
                    <a:pt x="26748" y="378355"/>
                    <a:pt x="0" y="351606"/>
                    <a:pt x="0" y="318611"/>
                  </a:cubicBezTo>
                  <a:lnTo>
                    <a:pt x="0" y="59744"/>
                  </a:lnTo>
                  <a:cubicBezTo>
                    <a:pt x="0" y="26748"/>
                    <a:pt x="26748" y="0"/>
                    <a:pt x="59744" y="0"/>
                  </a:cubicBezTo>
                  <a:close/>
                </a:path>
              </a:pathLst>
            </a:custGeom>
            <a:solidFill>
              <a:srgbClr val="FCFEFF"/>
            </a:solidFill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0" name="TextBox 35">
              <a:extLst>
                <a:ext uri="{FF2B5EF4-FFF2-40B4-BE49-F238E27FC236}">
                  <a16:creationId xmlns:a16="http://schemas.microsoft.com/office/drawing/2014/main" id="{7DA72BC3-BFFB-E68C-1EC2-0EB5A141D792}"/>
                </a:ext>
              </a:extLst>
            </p:cNvPr>
            <p:cNvSpPr txBox="1"/>
            <p:nvPr/>
          </p:nvSpPr>
          <p:spPr>
            <a:xfrm>
              <a:off x="0" y="28575"/>
              <a:ext cx="691144" cy="349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0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1" name="Freeform 36">
            <a:extLst>
              <a:ext uri="{FF2B5EF4-FFF2-40B4-BE49-F238E27FC236}">
                <a16:creationId xmlns:a16="http://schemas.microsoft.com/office/drawing/2014/main" id="{A58C8808-EEF9-EB13-F991-54FDF32D0147}"/>
              </a:ext>
            </a:extLst>
          </p:cNvPr>
          <p:cNvSpPr/>
          <p:nvPr/>
        </p:nvSpPr>
        <p:spPr>
          <a:xfrm>
            <a:off x="6096000" y="4996869"/>
            <a:ext cx="2676251" cy="555322"/>
          </a:xfrm>
          <a:custGeom>
            <a:avLst/>
            <a:gdLst/>
            <a:ahLst/>
            <a:cxnLst/>
            <a:rect l="l" t="t" r="r" b="b"/>
            <a:pathLst>
              <a:path w="2676251" h="555322">
                <a:moveTo>
                  <a:pt x="0" y="0"/>
                </a:moveTo>
                <a:lnTo>
                  <a:pt x="2676252" y="0"/>
                </a:lnTo>
                <a:lnTo>
                  <a:pt x="2676252" y="555322"/>
                </a:lnTo>
                <a:lnTo>
                  <a:pt x="0" y="555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02" name="Group 37">
            <a:extLst>
              <a:ext uri="{FF2B5EF4-FFF2-40B4-BE49-F238E27FC236}">
                <a16:creationId xmlns:a16="http://schemas.microsoft.com/office/drawing/2014/main" id="{7C9C976C-28C7-E16B-EFA4-E30C958FC408}"/>
              </a:ext>
            </a:extLst>
          </p:cNvPr>
          <p:cNvGrpSpPr/>
          <p:nvPr/>
        </p:nvGrpSpPr>
        <p:grpSpPr>
          <a:xfrm>
            <a:off x="6138283" y="3891790"/>
            <a:ext cx="2591686" cy="1382739"/>
            <a:chOff x="0" y="0"/>
            <a:chExt cx="691144" cy="378355"/>
          </a:xfrm>
        </p:grpSpPr>
        <p:sp>
          <p:nvSpPr>
            <p:cNvPr id="203" name="Freeform 38">
              <a:extLst>
                <a:ext uri="{FF2B5EF4-FFF2-40B4-BE49-F238E27FC236}">
                  <a16:creationId xmlns:a16="http://schemas.microsoft.com/office/drawing/2014/main" id="{F2D622F6-4374-4E0E-51D8-083942A1B6A0}"/>
                </a:ext>
              </a:extLst>
            </p:cNvPr>
            <p:cNvSpPr/>
            <p:nvPr/>
          </p:nvSpPr>
          <p:spPr>
            <a:xfrm>
              <a:off x="0" y="0"/>
              <a:ext cx="691144" cy="378355"/>
            </a:xfrm>
            <a:custGeom>
              <a:avLst/>
              <a:gdLst/>
              <a:ahLst/>
              <a:cxnLst/>
              <a:rect l="l" t="t" r="r" b="b"/>
              <a:pathLst>
                <a:path w="691144" h="378355">
                  <a:moveTo>
                    <a:pt x="59744" y="0"/>
                  </a:moveTo>
                  <a:lnTo>
                    <a:pt x="631400" y="0"/>
                  </a:lnTo>
                  <a:cubicBezTo>
                    <a:pt x="664395" y="0"/>
                    <a:pt x="691144" y="26748"/>
                    <a:pt x="691144" y="59744"/>
                  </a:cubicBezTo>
                  <a:lnTo>
                    <a:pt x="691144" y="318611"/>
                  </a:lnTo>
                  <a:cubicBezTo>
                    <a:pt x="691144" y="351606"/>
                    <a:pt x="664395" y="378355"/>
                    <a:pt x="631400" y="378355"/>
                  </a:cubicBezTo>
                  <a:lnTo>
                    <a:pt x="59744" y="378355"/>
                  </a:lnTo>
                  <a:cubicBezTo>
                    <a:pt x="26748" y="378355"/>
                    <a:pt x="0" y="351606"/>
                    <a:pt x="0" y="318611"/>
                  </a:cubicBezTo>
                  <a:lnTo>
                    <a:pt x="0" y="59744"/>
                  </a:lnTo>
                  <a:cubicBezTo>
                    <a:pt x="0" y="26748"/>
                    <a:pt x="26748" y="0"/>
                    <a:pt x="59744" y="0"/>
                  </a:cubicBezTo>
                  <a:close/>
                </a:path>
              </a:pathLst>
            </a:custGeom>
            <a:solidFill>
              <a:srgbClr val="FCFEFF"/>
            </a:solidFill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4" name="TextBox 39">
              <a:extLst>
                <a:ext uri="{FF2B5EF4-FFF2-40B4-BE49-F238E27FC236}">
                  <a16:creationId xmlns:a16="http://schemas.microsoft.com/office/drawing/2014/main" id="{5DED3C89-0550-8691-BE86-1B24A08664BE}"/>
                </a:ext>
              </a:extLst>
            </p:cNvPr>
            <p:cNvSpPr txBox="1"/>
            <p:nvPr/>
          </p:nvSpPr>
          <p:spPr>
            <a:xfrm>
              <a:off x="0" y="28575"/>
              <a:ext cx="691144" cy="349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0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5" name="Freeform 40">
            <a:extLst>
              <a:ext uri="{FF2B5EF4-FFF2-40B4-BE49-F238E27FC236}">
                <a16:creationId xmlns:a16="http://schemas.microsoft.com/office/drawing/2014/main" id="{57D708A3-2844-FA78-082B-62B196974CFD}"/>
              </a:ext>
            </a:extLst>
          </p:cNvPr>
          <p:cNvSpPr/>
          <p:nvPr/>
        </p:nvSpPr>
        <p:spPr>
          <a:xfrm>
            <a:off x="8756839" y="4989608"/>
            <a:ext cx="2676251" cy="555322"/>
          </a:xfrm>
          <a:custGeom>
            <a:avLst/>
            <a:gdLst/>
            <a:ahLst/>
            <a:cxnLst/>
            <a:rect l="l" t="t" r="r" b="b"/>
            <a:pathLst>
              <a:path w="2676251" h="555322">
                <a:moveTo>
                  <a:pt x="0" y="0"/>
                </a:moveTo>
                <a:lnTo>
                  <a:pt x="2676252" y="0"/>
                </a:lnTo>
                <a:lnTo>
                  <a:pt x="2676252" y="555322"/>
                </a:lnTo>
                <a:lnTo>
                  <a:pt x="0" y="555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06" name="Group 41">
            <a:extLst>
              <a:ext uri="{FF2B5EF4-FFF2-40B4-BE49-F238E27FC236}">
                <a16:creationId xmlns:a16="http://schemas.microsoft.com/office/drawing/2014/main" id="{163D2B9F-57C3-9281-E1CE-DB6F6544B3A8}"/>
              </a:ext>
            </a:extLst>
          </p:cNvPr>
          <p:cNvGrpSpPr/>
          <p:nvPr/>
        </p:nvGrpSpPr>
        <p:grpSpPr>
          <a:xfrm>
            <a:off x="8799122" y="3884529"/>
            <a:ext cx="2591686" cy="1382739"/>
            <a:chOff x="0" y="0"/>
            <a:chExt cx="691144" cy="378355"/>
          </a:xfrm>
        </p:grpSpPr>
        <p:sp>
          <p:nvSpPr>
            <p:cNvPr id="207" name="Freeform 42">
              <a:extLst>
                <a:ext uri="{FF2B5EF4-FFF2-40B4-BE49-F238E27FC236}">
                  <a16:creationId xmlns:a16="http://schemas.microsoft.com/office/drawing/2014/main" id="{3D0FA97D-5841-B27F-764D-86A796960E42}"/>
                </a:ext>
              </a:extLst>
            </p:cNvPr>
            <p:cNvSpPr/>
            <p:nvPr/>
          </p:nvSpPr>
          <p:spPr>
            <a:xfrm>
              <a:off x="0" y="0"/>
              <a:ext cx="691144" cy="378355"/>
            </a:xfrm>
            <a:custGeom>
              <a:avLst/>
              <a:gdLst/>
              <a:ahLst/>
              <a:cxnLst/>
              <a:rect l="l" t="t" r="r" b="b"/>
              <a:pathLst>
                <a:path w="691144" h="378355">
                  <a:moveTo>
                    <a:pt x="59744" y="0"/>
                  </a:moveTo>
                  <a:lnTo>
                    <a:pt x="631400" y="0"/>
                  </a:lnTo>
                  <a:cubicBezTo>
                    <a:pt x="664395" y="0"/>
                    <a:pt x="691144" y="26748"/>
                    <a:pt x="691144" y="59744"/>
                  </a:cubicBezTo>
                  <a:lnTo>
                    <a:pt x="691144" y="318611"/>
                  </a:lnTo>
                  <a:cubicBezTo>
                    <a:pt x="691144" y="351606"/>
                    <a:pt x="664395" y="378355"/>
                    <a:pt x="631400" y="378355"/>
                  </a:cubicBezTo>
                  <a:lnTo>
                    <a:pt x="59744" y="378355"/>
                  </a:lnTo>
                  <a:cubicBezTo>
                    <a:pt x="26748" y="378355"/>
                    <a:pt x="0" y="351606"/>
                    <a:pt x="0" y="318611"/>
                  </a:cubicBezTo>
                  <a:lnTo>
                    <a:pt x="0" y="59744"/>
                  </a:lnTo>
                  <a:cubicBezTo>
                    <a:pt x="0" y="26748"/>
                    <a:pt x="26748" y="0"/>
                    <a:pt x="59744" y="0"/>
                  </a:cubicBezTo>
                  <a:close/>
                </a:path>
              </a:pathLst>
            </a:custGeom>
            <a:solidFill>
              <a:srgbClr val="FCFEFF"/>
            </a:solidFill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8" name="TextBox 43">
              <a:extLst>
                <a:ext uri="{FF2B5EF4-FFF2-40B4-BE49-F238E27FC236}">
                  <a16:creationId xmlns:a16="http://schemas.microsoft.com/office/drawing/2014/main" id="{07C355DD-A9D1-1786-BD78-D471D4E05A95}"/>
                </a:ext>
              </a:extLst>
            </p:cNvPr>
            <p:cNvSpPr txBox="1"/>
            <p:nvPr/>
          </p:nvSpPr>
          <p:spPr>
            <a:xfrm>
              <a:off x="0" y="28575"/>
              <a:ext cx="691144" cy="349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0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13" name="TextBox 50">
            <a:extLst>
              <a:ext uri="{FF2B5EF4-FFF2-40B4-BE49-F238E27FC236}">
                <a16:creationId xmlns:a16="http://schemas.microsoft.com/office/drawing/2014/main" id="{6CF09F48-C654-F909-4F5A-45F68A981FBB}"/>
              </a:ext>
            </a:extLst>
          </p:cNvPr>
          <p:cNvSpPr txBox="1"/>
          <p:nvPr/>
        </p:nvSpPr>
        <p:spPr>
          <a:xfrm>
            <a:off x="768550" y="2235796"/>
            <a:ext cx="2591686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2024 – 2025</a:t>
            </a:r>
          </a:p>
          <a:p>
            <a:pPr algn="ctr"/>
            <a:r>
              <a:rPr lang="en-US" sz="1400" b="1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Implementation</a:t>
            </a:r>
          </a:p>
        </p:txBody>
      </p:sp>
      <p:sp>
        <p:nvSpPr>
          <p:cNvPr id="214" name="TextBox 51">
            <a:extLst>
              <a:ext uri="{FF2B5EF4-FFF2-40B4-BE49-F238E27FC236}">
                <a16:creationId xmlns:a16="http://schemas.microsoft.com/office/drawing/2014/main" id="{D67D4C7F-D5B5-47EB-3640-555804CE0447}"/>
              </a:ext>
            </a:extLst>
          </p:cNvPr>
          <p:cNvSpPr txBox="1"/>
          <p:nvPr/>
        </p:nvSpPr>
        <p:spPr>
          <a:xfrm>
            <a:off x="3684253" y="2235796"/>
            <a:ext cx="2455194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3Q25 - 4Q25</a:t>
            </a:r>
          </a:p>
          <a:p>
            <a:pPr algn="ctr"/>
            <a:r>
              <a:rPr lang="en-US" sz="1400" b="1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Launch</a:t>
            </a:r>
          </a:p>
        </p:txBody>
      </p:sp>
      <p:sp>
        <p:nvSpPr>
          <p:cNvPr id="215" name="TextBox 52">
            <a:extLst>
              <a:ext uri="{FF2B5EF4-FFF2-40B4-BE49-F238E27FC236}">
                <a16:creationId xmlns:a16="http://schemas.microsoft.com/office/drawing/2014/main" id="{0E08D8AD-C68F-6C24-97E6-1D40B7782409}"/>
              </a:ext>
            </a:extLst>
          </p:cNvPr>
          <p:cNvSpPr txBox="1"/>
          <p:nvPr/>
        </p:nvSpPr>
        <p:spPr>
          <a:xfrm>
            <a:off x="6096000" y="2212285"/>
            <a:ext cx="2853969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1Q26 – 2Q26</a:t>
            </a:r>
          </a:p>
          <a:p>
            <a:pPr algn="ctr"/>
            <a:r>
              <a:rPr lang="en-US" sz="1400" b="1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Prototype </a:t>
            </a:r>
          </a:p>
        </p:txBody>
      </p:sp>
      <p:sp>
        <p:nvSpPr>
          <p:cNvPr id="216" name="TextBox 53">
            <a:extLst>
              <a:ext uri="{FF2B5EF4-FFF2-40B4-BE49-F238E27FC236}">
                <a16:creationId xmlns:a16="http://schemas.microsoft.com/office/drawing/2014/main" id="{389D25A4-A06B-E03D-7402-5EBD77D908FE}"/>
              </a:ext>
            </a:extLst>
          </p:cNvPr>
          <p:cNvSpPr txBox="1"/>
          <p:nvPr/>
        </p:nvSpPr>
        <p:spPr>
          <a:xfrm>
            <a:off x="8756839" y="2199561"/>
            <a:ext cx="2853969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3Q26 – 2Q27</a:t>
            </a:r>
          </a:p>
          <a:p>
            <a:pPr algn="ctr"/>
            <a:r>
              <a:rPr lang="en-US" sz="1400" b="1" dirty="0">
                <a:latin typeface="Aptos SemiBold" panose="020B0004020202020204" pitchFamily="34" charset="0"/>
                <a:ea typeface="Gotham Bold"/>
                <a:cs typeface="Gotham Bold" panose="020B0604020202020204" charset="0"/>
                <a:sym typeface="Gotham Bold"/>
              </a:rPr>
              <a:t>Toward Full Production</a:t>
            </a:r>
          </a:p>
          <a:p>
            <a:pPr algn="ctr"/>
            <a:endParaRPr lang="en-US" sz="1400" b="1" dirty="0">
              <a:latin typeface="Aptos SemiBold" panose="020B0004020202020204" pitchFamily="34" charset="0"/>
              <a:ea typeface="Gotham Bold"/>
              <a:cs typeface="Gotham Bold" panose="020B0604020202020204" charset="0"/>
              <a:sym typeface="Gotham Bold"/>
            </a:endParaRPr>
          </a:p>
        </p:txBody>
      </p:sp>
      <p:sp>
        <p:nvSpPr>
          <p:cNvPr id="218" name="TextBox 55">
            <a:extLst>
              <a:ext uri="{FF2B5EF4-FFF2-40B4-BE49-F238E27FC236}">
                <a16:creationId xmlns:a16="http://schemas.microsoft.com/office/drawing/2014/main" id="{FA9AE372-1ECD-7F07-AEC3-8E960603AC71}"/>
              </a:ext>
            </a:extLst>
          </p:cNvPr>
          <p:cNvSpPr txBox="1"/>
          <p:nvPr/>
        </p:nvSpPr>
        <p:spPr>
          <a:xfrm>
            <a:off x="3707962" y="4093951"/>
            <a:ext cx="2345756" cy="649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Tool launch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User training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Initial user feedback</a:t>
            </a:r>
            <a:endParaRPr lang="en-US" sz="1600">
              <a:solidFill>
                <a:srgbClr val="021E47"/>
              </a:solidFill>
              <a:latin typeface="Aptos Display" panose="020B0004020202020204" pitchFamily="34" charset="0"/>
              <a:ea typeface="Gotham"/>
              <a:cs typeface="Gotham"/>
              <a:sym typeface="Gotham"/>
            </a:endParaRPr>
          </a:p>
        </p:txBody>
      </p:sp>
      <p:sp>
        <p:nvSpPr>
          <p:cNvPr id="219" name="TextBox 56">
            <a:extLst>
              <a:ext uri="{FF2B5EF4-FFF2-40B4-BE49-F238E27FC236}">
                <a16:creationId xmlns:a16="http://schemas.microsoft.com/office/drawing/2014/main" id="{F90388FE-417E-B922-9D0C-D7F94F84ED90}"/>
              </a:ext>
            </a:extLst>
          </p:cNvPr>
          <p:cNvSpPr txBox="1"/>
          <p:nvPr/>
        </p:nvSpPr>
        <p:spPr>
          <a:xfrm>
            <a:off x="6229132" y="4085972"/>
            <a:ext cx="2559337" cy="1085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Updated demand data to reflect current conditions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New corridor analysis tools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Ongoing user feedback and enhancements</a:t>
            </a:r>
          </a:p>
        </p:txBody>
      </p:sp>
      <p:sp>
        <p:nvSpPr>
          <p:cNvPr id="220" name="TextBox 57">
            <a:extLst>
              <a:ext uri="{FF2B5EF4-FFF2-40B4-BE49-F238E27FC236}">
                <a16:creationId xmlns:a16="http://schemas.microsoft.com/office/drawing/2014/main" id="{DB419C52-2AF3-3E01-EA9E-3B850E380F99}"/>
              </a:ext>
            </a:extLst>
          </p:cNvPr>
          <p:cNvSpPr txBox="1"/>
          <p:nvPr/>
        </p:nvSpPr>
        <p:spPr>
          <a:xfrm>
            <a:off x="9002397" y="4071091"/>
            <a:ext cx="2472976" cy="867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Continued updates and enhancements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Increased user adoption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Expanded capabilities</a:t>
            </a:r>
            <a:endParaRPr lang="en-US" sz="1400">
              <a:solidFill>
                <a:srgbClr val="021E47"/>
              </a:solidFill>
              <a:latin typeface="Aptos Display" panose="020B0004020202020204" pitchFamily="34" charset="0"/>
              <a:ea typeface="Gotham"/>
              <a:cs typeface="Gotham"/>
              <a:sym typeface="Gotham"/>
            </a:endParaRPr>
          </a:p>
        </p:txBody>
      </p:sp>
      <p:sp>
        <p:nvSpPr>
          <p:cNvPr id="225" name="Freeform 29">
            <a:extLst>
              <a:ext uri="{FF2B5EF4-FFF2-40B4-BE49-F238E27FC236}">
                <a16:creationId xmlns:a16="http://schemas.microsoft.com/office/drawing/2014/main" id="{FED3BC3C-4C6B-C327-64E5-B7C8C8A870B6}"/>
              </a:ext>
            </a:extLst>
          </p:cNvPr>
          <p:cNvSpPr/>
          <p:nvPr/>
        </p:nvSpPr>
        <p:spPr>
          <a:xfrm>
            <a:off x="624472" y="4987616"/>
            <a:ext cx="2676251" cy="555322"/>
          </a:xfrm>
          <a:custGeom>
            <a:avLst/>
            <a:gdLst/>
            <a:ahLst/>
            <a:cxnLst/>
            <a:rect l="l" t="t" r="r" b="b"/>
            <a:pathLst>
              <a:path w="2676251" h="555322">
                <a:moveTo>
                  <a:pt x="0" y="0"/>
                </a:moveTo>
                <a:lnTo>
                  <a:pt x="2676251" y="0"/>
                </a:lnTo>
                <a:lnTo>
                  <a:pt x="2676251" y="555322"/>
                </a:lnTo>
                <a:lnTo>
                  <a:pt x="0" y="555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26" name="Group 33">
            <a:extLst>
              <a:ext uri="{FF2B5EF4-FFF2-40B4-BE49-F238E27FC236}">
                <a16:creationId xmlns:a16="http://schemas.microsoft.com/office/drawing/2014/main" id="{389BA946-40AE-F4E8-2453-E49EBB16138D}"/>
              </a:ext>
            </a:extLst>
          </p:cNvPr>
          <p:cNvGrpSpPr/>
          <p:nvPr/>
        </p:nvGrpSpPr>
        <p:grpSpPr>
          <a:xfrm>
            <a:off x="666755" y="3882537"/>
            <a:ext cx="2591686" cy="1382739"/>
            <a:chOff x="0" y="0"/>
            <a:chExt cx="691144" cy="378355"/>
          </a:xfrm>
        </p:grpSpPr>
        <p:sp>
          <p:nvSpPr>
            <p:cNvPr id="227" name="Freeform 34">
              <a:extLst>
                <a:ext uri="{FF2B5EF4-FFF2-40B4-BE49-F238E27FC236}">
                  <a16:creationId xmlns:a16="http://schemas.microsoft.com/office/drawing/2014/main" id="{8FCDD766-3240-6FA5-0548-9578312AAD2A}"/>
                </a:ext>
              </a:extLst>
            </p:cNvPr>
            <p:cNvSpPr/>
            <p:nvPr/>
          </p:nvSpPr>
          <p:spPr>
            <a:xfrm>
              <a:off x="0" y="0"/>
              <a:ext cx="691144" cy="378355"/>
            </a:xfrm>
            <a:custGeom>
              <a:avLst/>
              <a:gdLst/>
              <a:ahLst/>
              <a:cxnLst/>
              <a:rect l="l" t="t" r="r" b="b"/>
              <a:pathLst>
                <a:path w="691144" h="378355">
                  <a:moveTo>
                    <a:pt x="59744" y="0"/>
                  </a:moveTo>
                  <a:lnTo>
                    <a:pt x="631400" y="0"/>
                  </a:lnTo>
                  <a:cubicBezTo>
                    <a:pt x="664395" y="0"/>
                    <a:pt x="691144" y="26748"/>
                    <a:pt x="691144" y="59744"/>
                  </a:cubicBezTo>
                  <a:lnTo>
                    <a:pt x="691144" y="318611"/>
                  </a:lnTo>
                  <a:cubicBezTo>
                    <a:pt x="691144" y="351606"/>
                    <a:pt x="664395" y="378355"/>
                    <a:pt x="631400" y="378355"/>
                  </a:cubicBezTo>
                  <a:lnTo>
                    <a:pt x="59744" y="378355"/>
                  </a:lnTo>
                  <a:cubicBezTo>
                    <a:pt x="26748" y="378355"/>
                    <a:pt x="0" y="351606"/>
                    <a:pt x="0" y="318611"/>
                  </a:cubicBezTo>
                  <a:lnTo>
                    <a:pt x="0" y="59744"/>
                  </a:lnTo>
                  <a:cubicBezTo>
                    <a:pt x="0" y="26748"/>
                    <a:pt x="26748" y="0"/>
                    <a:pt x="59744" y="0"/>
                  </a:cubicBezTo>
                  <a:close/>
                </a:path>
              </a:pathLst>
            </a:custGeom>
            <a:solidFill>
              <a:srgbClr val="FCFEFF"/>
            </a:solidFill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8" name="TextBox 35">
              <a:extLst>
                <a:ext uri="{FF2B5EF4-FFF2-40B4-BE49-F238E27FC236}">
                  <a16:creationId xmlns:a16="http://schemas.microsoft.com/office/drawing/2014/main" id="{7569516D-B639-D8CC-A136-489AA6E48F14}"/>
                </a:ext>
              </a:extLst>
            </p:cNvPr>
            <p:cNvSpPr txBox="1"/>
            <p:nvPr/>
          </p:nvSpPr>
          <p:spPr>
            <a:xfrm>
              <a:off x="0" y="28575"/>
              <a:ext cx="691144" cy="349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0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9" name="TextBox 55">
            <a:extLst>
              <a:ext uri="{FF2B5EF4-FFF2-40B4-BE49-F238E27FC236}">
                <a16:creationId xmlns:a16="http://schemas.microsoft.com/office/drawing/2014/main" id="{DE81EE33-0A70-C1D4-67CA-E1BB5B28E56A}"/>
              </a:ext>
            </a:extLst>
          </p:cNvPr>
          <p:cNvSpPr txBox="1"/>
          <p:nvPr/>
        </p:nvSpPr>
        <p:spPr>
          <a:xfrm>
            <a:off x="964089" y="4114819"/>
            <a:ext cx="2352852" cy="649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Stakeholder outreach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Data development</a:t>
            </a:r>
          </a:p>
          <a:p>
            <a:pPr marL="285750" indent="-285750">
              <a:lnSpc>
                <a:spcPts val="1663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ptos Display" panose="020B0004020202020204" pitchFamily="34" charset="0"/>
                <a:ea typeface="Gotham"/>
                <a:cs typeface="Gotham"/>
                <a:sym typeface="Gotham"/>
              </a:rPr>
              <a:t>Tool design &amp; visualization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155BE501-3F83-B4D8-849D-535740E29B46}"/>
              </a:ext>
            </a:extLst>
          </p:cNvPr>
          <p:cNvSpPr/>
          <p:nvPr/>
        </p:nvSpPr>
        <p:spPr>
          <a:xfrm>
            <a:off x="7200790" y="1534509"/>
            <a:ext cx="695270" cy="469419"/>
          </a:xfrm>
          <a:prstGeom prst="downArrow">
            <a:avLst>
              <a:gd name="adj1" fmla="val 50000"/>
              <a:gd name="adj2" fmla="val 4899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ptos Narrow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874C1-1B21-80CA-369E-C95E07BD23F8}"/>
              </a:ext>
            </a:extLst>
          </p:cNvPr>
          <p:cNvSpPr txBox="1"/>
          <p:nvPr/>
        </p:nvSpPr>
        <p:spPr>
          <a:xfrm>
            <a:off x="5357500" y="1178456"/>
            <a:ext cx="4458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latin typeface="Aptos" panose="020B0004020202020204" pitchFamily="34" charset="0"/>
              </a:rPr>
              <a:t>Current Phase: Refining &amp; Expanding the Prototype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B428BE-CBB8-85A7-9CFD-267D7BB95B36}"/>
              </a:ext>
            </a:extLst>
          </p:cNvPr>
          <p:cNvSpPr txBox="1"/>
          <p:nvPr/>
        </p:nvSpPr>
        <p:spPr>
          <a:xfrm>
            <a:off x="624472" y="5550558"/>
            <a:ext cx="11029950" cy="430887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txBody>
          <a:bodyPr wrap="square" tIns="91440" bIns="9144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Recent updates focus on maintaining current data, adding corridor-level insights, and enhancing overall usability.</a:t>
            </a:r>
          </a:p>
        </p:txBody>
      </p:sp>
    </p:spTree>
    <p:extLst>
      <p:ext uri="{BB962C8B-B14F-4D97-AF65-F5344CB8AC3E}">
        <p14:creationId xmlns:p14="http://schemas.microsoft.com/office/powerpoint/2010/main" val="2503359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D245A530-58E1-BB97-FED2-9D8500306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481074"/>
          </a:xfrm>
        </p:spPr>
        <p:txBody>
          <a:bodyPr>
            <a:normAutofit/>
          </a:bodyPr>
          <a:lstStyle/>
          <a:p>
            <a:r>
              <a:rPr lang="en-US"/>
              <a:t>FNOT Spring 2026 Update 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2620449-119D-7460-3DFD-D7A01B684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2" y="1446556"/>
            <a:ext cx="5194769" cy="557784"/>
          </a:xfrm>
        </p:spPr>
        <p:txBody>
          <a:bodyPr/>
          <a:lstStyle/>
          <a:p>
            <a:r>
              <a:rPr lang="en-US"/>
              <a:t>What’s in the Release?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F4F80AC-DA26-5A71-6654-DA813B20D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175934"/>
            <a:ext cx="5194766" cy="3685118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Freight Demand Data Updates</a:t>
            </a:r>
          </a:p>
          <a:p>
            <a:pPr lvl="1"/>
            <a:r>
              <a:rPr lang="en-US"/>
              <a:t>Base year updated to 2023 </a:t>
            </a:r>
          </a:p>
          <a:p>
            <a:pPr lvl="1"/>
            <a:r>
              <a:rPr lang="en-US"/>
              <a:t>Forecasts updated to 2035 &amp; 2050 </a:t>
            </a:r>
          </a:p>
          <a:p>
            <a:r>
              <a:rPr lang="en-US"/>
              <a:t>New Capability</a:t>
            </a:r>
          </a:p>
          <a:p>
            <a:pPr lvl="1"/>
            <a:r>
              <a:rPr lang="en-US"/>
              <a:t>Truck corridor visualization (commodity volume and value) </a:t>
            </a:r>
          </a:p>
          <a:p>
            <a:r>
              <a:rPr lang="en-US"/>
              <a:t>System Improvements</a:t>
            </a:r>
          </a:p>
          <a:p>
            <a:pPr lvl="1"/>
            <a:r>
              <a:rPr lang="en-US"/>
              <a:t>Performance, usability, and modeling refinements </a:t>
            </a:r>
          </a:p>
          <a:p>
            <a:pPr lvl="1"/>
            <a:r>
              <a:rPr lang="en-US"/>
              <a:t>Compatibility with latest browsers/devices</a:t>
            </a:r>
          </a:p>
          <a:p>
            <a:endParaRPr lang="en-US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BE8C6A0-A7F4-FC01-A3A7-E5AE5D920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6039" y="1446558"/>
            <a:ext cx="5194770" cy="553373"/>
          </a:xfrm>
        </p:spPr>
        <p:txBody>
          <a:bodyPr/>
          <a:lstStyle/>
          <a:p>
            <a:r>
              <a:rPr lang="en-US"/>
              <a:t>Why it Matters?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705EC1D6-FC30-B779-F205-50D406E06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6039" y="2175934"/>
            <a:ext cx="5194771" cy="3685118"/>
          </a:xfrm>
        </p:spPr>
        <p:txBody>
          <a:bodyPr/>
          <a:lstStyle/>
          <a:p>
            <a:r>
              <a:rPr lang="en-US"/>
              <a:t>Reflects current freight patterns, including post-COVID conditions</a:t>
            </a:r>
          </a:p>
          <a:p>
            <a:r>
              <a:rPr lang="en-US"/>
              <a:t>Maintains relevant, up-to-date data for current and future analysis</a:t>
            </a:r>
          </a:p>
          <a:p>
            <a:r>
              <a:rPr lang="en-US"/>
              <a:t>Enables new corridor-level insights not previously available</a:t>
            </a:r>
          </a:p>
          <a:p>
            <a:r>
              <a:rPr lang="en-US"/>
              <a:t>Supports more informed planning and scenario evaluation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DDD5D-D4EF-F473-A769-1C91D246F3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1190" y="6320541"/>
            <a:ext cx="5455289" cy="365125"/>
          </a:xfrm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FB500-B6D1-3281-D117-5F54F94165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39488" y="6424613"/>
            <a:ext cx="1052512" cy="365125"/>
          </a:xfrm>
          <a:prstGeom prst="rect">
            <a:avLst/>
          </a:prstGeom>
        </p:spPr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891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0422CB3-C9F9-CE3F-D606-0303089AC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285875"/>
            <a:ext cx="11029615" cy="1595111"/>
          </a:xfrm>
        </p:spPr>
        <p:txBody>
          <a:bodyPr>
            <a:normAutofit/>
          </a:bodyPr>
          <a:lstStyle/>
          <a:p>
            <a:r>
              <a:rPr lang="en-US" dirty="0"/>
              <a:t>5.2% increase in tonnage</a:t>
            </a:r>
          </a:p>
          <a:p>
            <a:r>
              <a:rPr lang="en-US" dirty="0"/>
              <a:t>3.3% increase in ton miles</a:t>
            </a:r>
          </a:p>
          <a:p>
            <a:r>
              <a:rPr lang="en-US" dirty="0"/>
              <a:t>2% increase in emissions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74AF8-4EFC-8FB6-E6B8-5C974E4A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FNOT</a:t>
            </a:r>
            <a:r>
              <a:rPr lang="en-US" dirty="0"/>
              <a:t> Demand Data Update: from 2019 to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E80A2-FE2D-DBA7-ED1D-101994EB7E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C98BE-742E-4712-5882-2C827A9F45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E7CE14A-D801-ECAF-7067-659D09A35B87}"/>
              </a:ext>
            </a:extLst>
          </p:cNvPr>
          <p:cNvGrpSpPr/>
          <p:nvPr/>
        </p:nvGrpSpPr>
        <p:grpSpPr>
          <a:xfrm>
            <a:off x="474290" y="2755187"/>
            <a:ext cx="5456394" cy="3340255"/>
            <a:chOff x="474290" y="2202839"/>
            <a:chExt cx="5456394" cy="334025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7295DD5-C55F-0F51-D498-92A5B98C6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4291" y="2670105"/>
              <a:ext cx="5456393" cy="287298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E06937-3E5E-ACD8-6316-A557DAC31184}"/>
                </a:ext>
              </a:extLst>
            </p:cNvPr>
            <p:cNvSpPr txBox="1"/>
            <p:nvPr/>
          </p:nvSpPr>
          <p:spPr>
            <a:xfrm>
              <a:off x="474290" y="2202839"/>
              <a:ext cx="545639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2019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E7F94FB-66E7-BBF1-D24D-5B76B3566C5D}"/>
              </a:ext>
            </a:extLst>
          </p:cNvPr>
          <p:cNvGrpSpPr/>
          <p:nvPr/>
        </p:nvGrpSpPr>
        <p:grpSpPr>
          <a:xfrm>
            <a:off x="5930684" y="2764453"/>
            <a:ext cx="5598846" cy="3330988"/>
            <a:chOff x="5930684" y="2212105"/>
            <a:chExt cx="5598846" cy="3330988"/>
          </a:xfrm>
        </p:grpSpPr>
        <p:pic>
          <p:nvPicPr>
            <p:cNvPr id="15" name="Content Placeholder 6">
              <a:extLst>
                <a:ext uri="{FF2B5EF4-FFF2-40B4-BE49-F238E27FC236}">
                  <a16:creationId xmlns:a16="http://schemas.microsoft.com/office/drawing/2014/main" id="{7CEE2C2D-4637-5F76-E7AE-940C47CD2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5999" y="2670104"/>
              <a:ext cx="5433531" cy="287298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9C0297-1FF7-C7A6-312A-E6A8349F6948}"/>
                </a:ext>
              </a:extLst>
            </p:cNvPr>
            <p:cNvSpPr txBox="1"/>
            <p:nvPr/>
          </p:nvSpPr>
          <p:spPr>
            <a:xfrm>
              <a:off x="5930684" y="2212105"/>
              <a:ext cx="559884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2023</a:t>
              </a: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44478B-BABF-D6D2-2577-411C09F7E2DD}"/>
              </a:ext>
            </a:extLst>
          </p:cNvPr>
          <p:cNvCxnSpPr>
            <a:cxnSpLocks/>
          </p:cNvCxnSpPr>
          <p:nvPr/>
        </p:nvCxnSpPr>
        <p:spPr>
          <a:xfrm>
            <a:off x="5930683" y="2764453"/>
            <a:ext cx="0" cy="3659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375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BAF50-1237-BA5A-958D-58C75A391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FNOT Demand Data Update: from 2019 to 2023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A316229-6DE8-257A-21FD-628955AA1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in Volumes for Top Commodities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F7017-0B1F-1537-D9B9-C1831C0C00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6734-3F9C-034D-7E19-CC49EC5501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3F73CF-A579-2609-4D56-6C0BA6B17B9B}"/>
              </a:ext>
            </a:extLst>
          </p:cNvPr>
          <p:cNvGrpSpPr/>
          <p:nvPr/>
        </p:nvGrpSpPr>
        <p:grpSpPr>
          <a:xfrm>
            <a:off x="522824" y="1725117"/>
            <a:ext cx="11146351" cy="4161286"/>
            <a:chOff x="522824" y="1529359"/>
            <a:chExt cx="11146351" cy="416128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1DC36B-41AC-C43D-2A5B-50828CAC1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82775" y="2073227"/>
              <a:ext cx="5486400" cy="358897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27D7264-6E19-246A-D864-D885F0BB6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826" y="2048175"/>
              <a:ext cx="5486400" cy="364247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77DDBC-7B68-74EB-FB9B-AA68E143B50E}"/>
                </a:ext>
              </a:extLst>
            </p:cNvPr>
            <p:cNvSpPr txBox="1"/>
            <p:nvPr/>
          </p:nvSpPr>
          <p:spPr>
            <a:xfrm>
              <a:off x="522824" y="1529360"/>
              <a:ext cx="54864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2019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C6DE53-0B20-F4F6-6506-F7D52BCD0A58}"/>
                </a:ext>
              </a:extLst>
            </p:cNvPr>
            <p:cNvSpPr txBox="1"/>
            <p:nvPr/>
          </p:nvSpPr>
          <p:spPr>
            <a:xfrm>
              <a:off x="6182775" y="1529359"/>
              <a:ext cx="54864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2023</a:t>
              </a: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0262A2-3300-4CBF-452C-3D518AFF5C1E}"/>
              </a:ext>
            </a:extLst>
          </p:cNvPr>
          <p:cNvCxnSpPr/>
          <p:nvPr/>
        </p:nvCxnSpPr>
        <p:spPr>
          <a:xfrm>
            <a:off x="6009224" y="1725117"/>
            <a:ext cx="86775" cy="4698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305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EF43C-744A-9C4D-703A-EE8C45E82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Truck Corridor Benchmark Enhancement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D3B69-0BCA-9EF1-563F-083DA40A6F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8276B-9445-E15C-C73D-E83FA00297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A3F5E61-DD9A-E708-E728-B32988B49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a corridor segment on the map to view detail by commodity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B2A6DC-B7E0-9A56-AC8D-7EA058A265DD}"/>
              </a:ext>
            </a:extLst>
          </p:cNvPr>
          <p:cNvGrpSpPr/>
          <p:nvPr/>
        </p:nvGrpSpPr>
        <p:grpSpPr>
          <a:xfrm>
            <a:off x="535722" y="1903214"/>
            <a:ext cx="11075085" cy="4186438"/>
            <a:chOff x="535722" y="1903214"/>
            <a:chExt cx="11075085" cy="418643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6F32355-DA4D-8B85-8688-818B14F59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4384" t="52420" r="33117" b="10238"/>
            <a:stretch>
              <a:fillRect/>
            </a:stretch>
          </p:blipFill>
          <p:spPr>
            <a:xfrm>
              <a:off x="535722" y="1905133"/>
              <a:ext cx="5486400" cy="219503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70E30F6-91AD-2522-0E68-92A028955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589" t="55270" r="33117" b="5278"/>
            <a:stretch>
              <a:fillRect/>
            </a:stretch>
          </p:blipFill>
          <p:spPr>
            <a:xfrm>
              <a:off x="6095999" y="1903214"/>
              <a:ext cx="5486400" cy="219887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83C52D2-86E1-4D0E-FD59-944343F0D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4794" t="34520" r="33527" b="33012"/>
            <a:stretch>
              <a:fillRect/>
            </a:stretch>
          </p:blipFill>
          <p:spPr>
            <a:xfrm>
              <a:off x="609599" y="4100169"/>
              <a:ext cx="5486400" cy="193893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3FD88AC-79AB-3357-D48B-FDCD41C4C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4588" t="34338" r="33939" b="32555"/>
            <a:stretch>
              <a:fillRect/>
            </a:stretch>
          </p:blipFill>
          <p:spPr>
            <a:xfrm>
              <a:off x="6124407" y="4104706"/>
              <a:ext cx="5486400" cy="1984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566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90202-5A13-FD58-74C1-40AB858F1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F8014030-5D56-52FC-8545-38C5DBFBC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285875"/>
            <a:ext cx="3063882" cy="4689476"/>
          </a:xfrm>
        </p:spPr>
        <p:txBody>
          <a:bodyPr/>
          <a:lstStyle/>
          <a:p>
            <a:r>
              <a:rPr lang="en-US" dirty="0"/>
              <a:t>To model changes in transportation costs, you can enter a cost adjustment factor. The factor is a percentage increase or decrease applied to all transportation costs in the scenario. To model costs without an adjustment factor, enter 0%.</a:t>
            </a:r>
          </a:p>
          <a:p>
            <a:r>
              <a:rPr lang="en-US" dirty="0"/>
              <a:t>Range from -5% to 25%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78DB7F-0FDF-1F6D-D99D-4F3577A8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Transportation Cost Adjustment Factor Enhancement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3446F-EB57-46C3-7111-0778A17F47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1F5BA-56A8-B309-5D32-CB89E89F61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F58E47-C69B-23A7-8C38-194CD5F7F7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91" t="10238" r="29897" b="7762"/>
          <a:stretch>
            <a:fillRect/>
          </a:stretch>
        </p:blipFill>
        <p:spPr>
          <a:xfrm>
            <a:off x="3846279" y="1285875"/>
            <a:ext cx="6801890" cy="52984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5B214F-1EEB-73C5-F9E7-88073B8DE159}"/>
              </a:ext>
            </a:extLst>
          </p:cNvPr>
          <p:cNvSpPr/>
          <p:nvPr/>
        </p:nvSpPr>
        <p:spPr>
          <a:xfrm>
            <a:off x="3645075" y="6127230"/>
            <a:ext cx="7003094" cy="56716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34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3726-F471-0F63-F5EB-26CA98D8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FNOT Import/Export Flow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5674F-63FB-A89B-7FF8-D666B1ADA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285875"/>
            <a:ext cx="4069401" cy="4689476"/>
          </a:xfrm>
        </p:spPr>
        <p:txBody>
          <a:bodyPr>
            <a:normAutofit/>
          </a:bodyPr>
          <a:lstStyle/>
          <a:p>
            <a:r>
              <a:rPr lang="en-US" sz="1800" dirty="0"/>
              <a:t>Imports</a:t>
            </a:r>
          </a:p>
          <a:p>
            <a:pPr lvl="1"/>
            <a:r>
              <a:rPr lang="en-US" sz="1600" dirty="0"/>
              <a:t>107% increase for Electronics</a:t>
            </a:r>
          </a:p>
          <a:p>
            <a:pPr lvl="1"/>
            <a:r>
              <a:rPr lang="en-US" sz="1600" dirty="0"/>
              <a:t>384% increase for Motorized vehicles &amp; parts</a:t>
            </a:r>
          </a:p>
          <a:p>
            <a:pPr lvl="1"/>
            <a:r>
              <a:rPr lang="en-US" sz="1600" dirty="0"/>
              <a:t>56% increase for Machinery</a:t>
            </a:r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Exports</a:t>
            </a:r>
          </a:p>
          <a:p>
            <a:pPr lvl="1"/>
            <a:r>
              <a:rPr lang="en-US" sz="1600" dirty="0"/>
              <a:t>195% increase for Ag. Prods.</a:t>
            </a:r>
          </a:p>
          <a:p>
            <a:pPr lvl="1"/>
            <a:r>
              <a:rPr lang="en-US" sz="1600" dirty="0"/>
              <a:t>84% increase for Food Prods.</a:t>
            </a:r>
          </a:p>
          <a:p>
            <a:pPr lvl="1"/>
            <a:r>
              <a:rPr lang="en-US" sz="1600" dirty="0"/>
              <a:t>259% increase for Mixed Freight</a:t>
            </a:r>
          </a:p>
          <a:p>
            <a:pPr lvl="1"/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BED61-897E-2358-A7CE-D722A7874F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16B7C-4D51-156C-3321-44C4D0E425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AA50986-874E-9A4D-99EB-85812EC73C73}"/>
              </a:ext>
            </a:extLst>
          </p:cNvPr>
          <p:cNvGrpSpPr/>
          <p:nvPr/>
        </p:nvGrpSpPr>
        <p:grpSpPr>
          <a:xfrm>
            <a:off x="4627626" y="1171575"/>
            <a:ext cx="7013448" cy="5417642"/>
            <a:chOff x="4494276" y="1171575"/>
            <a:chExt cx="7013448" cy="5417642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0FF2AEFC-2A13-E63D-EBBC-FE7D8C43930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4237398"/>
                </p:ext>
              </p:extLst>
            </p:nvPr>
          </p:nvGraphicFramePr>
          <p:xfrm>
            <a:off x="4494276" y="1171575"/>
            <a:ext cx="7013448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517D72E1-2097-1B99-95B2-E0FB96A6F6E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2540353"/>
                </p:ext>
              </p:extLst>
            </p:nvPr>
          </p:nvGraphicFramePr>
          <p:xfrm>
            <a:off x="4494276" y="3846017"/>
            <a:ext cx="70104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97963674"/>
      </p:ext>
    </p:extLst>
  </p:cSld>
  <p:clrMapOvr>
    <a:masterClrMapping/>
  </p:clrMapOvr>
</p:sld>
</file>

<file path=ppt/theme/theme1.xml><?xml version="1.0" encoding="utf-8"?>
<a:theme xmlns:a="http://schemas.openxmlformats.org/drawingml/2006/main" name="2_DividendVTI">
  <a:themeElements>
    <a:clrScheme name="Custom 8">
      <a:dk1>
        <a:srgbClr val="404040"/>
      </a:dk1>
      <a:lt1>
        <a:sysClr val="window" lastClr="FFFFFF"/>
      </a:lt1>
      <a:dk2>
        <a:srgbClr val="38466E"/>
      </a:dk2>
      <a:lt2>
        <a:srgbClr val="E7E6E6"/>
      </a:lt2>
      <a:accent1>
        <a:srgbClr val="2980B9"/>
      </a:accent1>
      <a:accent2>
        <a:srgbClr val="DC3D4D"/>
      </a:accent2>
      <a:accent3>
        <a:srgbClr val="B1AEAE"/>
      </a:accent3>
      <a:accent4>
        <a:srgbClr val="FFC000"/>
      </a:accent4>
      <a:accent5>
        <a:srgbClr val="38466E"/>
      </a:accent5>
      <a:accent6>
        <a:srgbClr val="70AD47"/>
      </a:accent6>
      <a:hlink>
        <a:srgbClr val="0563C1"/>
      </a:hlink>
      <a:folHlink>
        <a:srgbClr val="954F7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DividendVTI">
  <a:themeElements>
    <a:clrScheme name="Custom 8">
      <a:dk1>
        <a:srgbClr val="404040"/>
      </a:dk1>
      <a:lt1>
        <a:sysClr val="window" lastClr="FFFFFF"/>
      </a:lt1>
      <a:dk2>
        <a:srgbClr val="38466E"/>
      </a:dk2>
      <a:lt2>
        <a:srgbClr val="E7E6E6"/>
      </a:lt2>
      <a:accent1>
        <a:srgbClr val="2980B9"/>
      </a:accent1>
      <a:accent2>
        <a:srgbClr val="DC3D4D"/>
      </a:accent2>
      <a:accent3>
        <a:srgbClr val="B1AEAE"/>
      </a:accent3>
      <a:accent4>
        <a:srgbClr val="FFC000"/>
      </a:accent4>
      <a:accent5>
        <a:srgbClr val="38466E"/>
      </a:accent5>
      <a:accent6>
        <a:srgbClr val="70AD47"/>
      </a:accent6>
      <a:hlink>
        <a:srgbClr val="0563C1"/>
      </a:hlink>
      <a:folHlink>
        <a:srgbClr val="954F7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3.xml><?xml version="1.0" encoding="utf-8"?>
<a:theme xmlns:a="http://schemas.openxmlformats.org/drawingml/2006/main" name="3_DividendVTI">
  <a:themeElements>
    <a:clrScheme name="Custom 8">
      <a:dk1>
        <a:srgbClr val="404040"/>
      </a:dk1>
      <a:lt1>
        <a:sysClr val="window" lastClr="FFFFFF"/>
      </a:lt1>
      <a:dk2>
        <a:srgbClr val="38466E"/>
      </a:dk2>
      <a:lt2>
        <a:srgbClr val="E7E6E6"/>
      </a:lt2>
      <a:accent1>
        <a:srgbClr val="2980B9"/>
      </a:accent1>
      <a:accent2>
        <a:srgbClr val="DC3D4D"/>
      </a:accent2>
      <a:accent3>
        <a:srgbClr val="B1AEAE"/>
      </a:accent3>
      <a:accent4>
        <a:srgbClr val="FFC000"/>
      </a:accent4>
      <a:accent5>
        <a:srgbClr val="38466E"/>
      </a:accent5>
      <a:accent6>
        <a:srgbClr val="70AD47"/>
      </a:accent6>
      <a:hlink>
        <a:srgbClr val="0563C1"/>
      </a:hlink>
      <a:folHlink>
        <a:srgbClr val="954F7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060"/>
    </a:accent1>
    <a:accent2>
      <a:srgbClr val="DC3D4D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060"/>
    </a:accent1>
    <a:accent2>
      <a:srgbClr val="DC3D4D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616D3CA56594FB29DF70DC56E86C3" ma:contentTypeVersion="20" ma:contentTypeDescription="Create a new document." ma:contentTypeScope="" ma:versionID="57eaeb0f08ef1da9a6924c2705dd8218">
  <xsd:schema xmlns:xsd="http://www.w3.org/2001/XMLSchema" xmlns:xs="http://www.w3.org/2001/XMLSchema" xmlns:p="http://schemas.microsoft.com/office/2006/metadata/properties" xmlns:ns2="7b477f38-bea3-4ea9-aec4-a00d1a80d0ff" xmlns:ns3="cc00cccd-5191-45c5-a864-f4bedd7bc93f" targetNamespace="http://schemas.microsoft.com/office/2006/metadata/properties" ma:root="true" ma:fieldsID="99f029a4d3a9fe73ccf428929e27d8ad" ns2:_="" ns3:_="">
    <xsd:import namespace="7b477f38-bea3-4ea9-aec4-a00d1a80d0ff"/>
    <xsd:import namespace="cc00cccd-5191-45c5-a864-f4bedd7bc93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Not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477f38-bea3-4ea9-aec4-a00d1a80d0f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a178cc6-9e6a-4d5d-a28a-6e36845a7c5c}" ma:internalName="TaxCatchAll" ma:showField="CatchAllData" ma:web="7b477f38-bea3-4ea9-aec4-a00d1a80d0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00cccd-5191-45c5-a864-f4bedd7bc9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22a6f86-de95-4fd6-b25e-3ad75dfa89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6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00cccd-5191-45c5-a864-f4bedd7bc93f">
      <Terms xmlns="http://schemas.microsoft.com/office/infopath/2007/PartnerControls"/>
    </lcf76f155ced4ddcb4097134ff3c332f>
    <Notes xmlns="cc00cccd-5191-45c5-a864-f4bedd7bc93f" xsi:nil="true"/>
    <TaxCatchAll xmlns="7b477f38-bea3-4ea9-aec4-a00d1a80d0ff" xsi:nil="true"/>
  </documentManagement>
</p:properties>
</file>

<file path=customXml/itemProps1.xml><?xml version="1.0" encoding="utf-8"?>
<ds:datastoreItem xmlns:ds="http://schemas.openxmlformats.org/officeDocument/2006/customXml" ds:itemID="{DEC029B9-E26D-4A14-A5ED-A8A72ACD0E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FDB312-9343-46AA-A253-62415D788EDE}">
  <ds:schemaRefs>
    <ds:schemaRef ds:uri="7b477f38-bea3-4ea9-aec4-a00d1a80d0ff"/>
    <ds:schemaRef ds:uri="cc00cccd-5191-45c5-a864-f4bedd7bc93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41F00B5-A58D-45E3-91B2-100E936CADC4}">
  <ds:schemaRefs>
    <ds:schemaRef ds:uri="http://schemas.openxmlformats.org/package/2006/metadata/core-properties"/>
    <ds:schemaRef ds:uri="7b477f38-bea3-4ea9-aec4-a00d1a80d0ff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cc00cccd-5191-45c5-a864-f4bedd7bc93f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6ac5f50f-13f5-4e01-aa75-c75848bea56a}" enabled="0" method="" siteId="{6ac5f50f-13f5-4e01-aa75-c75848bea56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4396</TotalTime>
  <Words>488</Words>
  <Application>Microsoft Office PowerPoint</Application>
  <PresentationFormat>Widescreen</PresentationFormat>
  <Paragraphs>120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Aptos</vt:lpstr>
      <vt:lpstr>Aptos Display</vt:lpstr>
      <vt:lpstr>Aptos ExtraBold</vt:lpstr>
      <vt:lpstr>Aptos Narrow</vt:lpstr>
      <vt:lpstr>Aptos SemiBold</vt:lpstr>
      <vt:lpstr>Arial</vt:lpstr>
      <vt:lpstr>Calibri</vt:lpstr>
      <vt:lpstr>Franklin Gothic Book</vt:lpstr>
      <vt:lpstr>Wingdings 2</vt:lpstr>
      <vt:lpstr>2_DividendVTI</vt:lpstr>
      <vt:lpstr>DividendVTI</vt:lpstr>
      <vt:lpstr>3_DividendVTI</vt:lpstr>
      <vt:lpstr>Minnesota Freight Network Optimization Tool (FNOT)</vt:lpstr>
      <vt:lpstr>Agenda </vt:lpstr>
      <vt:lpstr>FNOT Project Timeline &amp; Current Phase</vt:lpstr>
      <vt:lpstr>FNOT Spring 2026 Update </vt:lpstr>
      <vt:lpstr>FNOT Demand Data Update: from 2019 to 2023</vt:lpstr>
      <vt:lpstr>FNOT Demand Data Update: from 2019 to 2023</vt:lpstr>
      <vt:lpstr>Truck Corridor Benchmark Enhancement</vt:lpstr>
      <vt:lpstr>Transportation Cost Adjustment Factor Enhancement</vt:lpstr>
      <vt:lpstr>FNOT Import/Export Flow Enhancements</vt:lpstr>
      <vt:lpstr>FNOT United Kingdom Imports &amp; Exports</vt:lpstr>
      <vt:lpstr>Minnesota Freight Network Optimization Tool (FNOT) fnot.dot.state.mn.us/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 FNOT Online Preview June 2025</dc:title>
  <dc:creator>Zietlow, Benjamin</dc:creator>
  <cp:lastModifiedBy>Zietlow, Benjamin</cp:lastModifiedBy>
  <cp:revision>4</cp:revision>
  <cp:lastPrinted>2025-11-17T18:05:53Z</cp:lastPrinted>
  <dcterms:created xsi:type="dcterms:W3CDTF">2025-06-18T16:07:18Z</dcterms:created>
  <dcterms:modified xsi:type="dcterms:W3CDTF">2026-04-16T18:54:47Z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0x010100288616D3CA56594FB29DF70DC56E86C3</vt:lpwstr>
  </property>
  <property fmtid="{D5CDD505-2E9C-101B-9397-08002B2CF9AE}" pid="3" name="MediaServiceImageTags">
    <vt:lpwstr/>
  </property>
</Properties>
</file>