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4206240" cy="6858000"/>
          </a:xfrm>
          <a:prstGeom prst="rect">
            <a:avLst/>
          </a:prstGeom>
          <a:solidFill>
            <a:srgbClr val="0F2341"/>
          </a:solidFill>
          <a:ln/>
        </p:spPr>
      </p:sp>
      <p:sp>
        <p:nvSpPr>
          <p:cNvPr id="3" name="Shape 1"/>
          <p:cNvSpPr/>
          <p:nvPr/>
        </p:nvSpPr>
        <p:spPr>
          <a:xfrm>
            <a:off x="4206240" y="0"/>
            <a:ext cx="36576" cy="6858000"/>
          </a:xfrm>
          <a:prstGeom prst="rect">
            <a:avLst/>
          </a:prstGeom>
          <a:solidFill>
            <a:srgbClr val="0F4C81"/>
          </a:solidFill>
          <a:ln/>
        </p:spPr>
      </p:sp>
      <p:sp>
        <p:nvSpPr>
          <p:cNvPr id="4" name="Text 2"/>
          <p:cNvSpPr/>
          <p:nvPr/>
        </p:nvSpPr>
        <p:spPr>
          <a:xfrm>
            <a:off x="365760" y="457200"/>
            <a:ext cx="3474720" cy="822960"/>
          </a:xfrm>
          <a:prstGeom prst="rect">
            <a:avLst/>
          </a:prstGeom>
          <a:noFill/>
          <a:ln/>
        </p:spPr>
        <p:txBody>
          <a:bodyPr wrap="square" lIns="0" tIns="0" rIns="0" bIns="0" rtlCol="0" anchor="ctr"/>
          <a:lstStyle/>
          <a:p>
            <a:pPr indent="0" marL="0">
              <a:buNone/>
            </a:pPr>
            <a:r>
              <a:rPr lang="en-US" sz="1300" b="1" spc="300" kern="0" dirty="0">
                <a:solidFill>
                  <a:srgbClr val="FFFFFF"/>
                </a:solidFill>
                <a:latin typeface="Calibri" pitchFamily="34" charset="0"/>
                <a:ea typeface="Calibri" pitchFamily="34" charset="-122"/>
                <a:cs typeface="Calibri" pitchFamily="34" charset="-120"/>
              </a:rPr>
              <a:t>ONESIMUS</a:t>
            </a:r>
            <a:endParaRPr lang="en-US" sz="1300" dirty="0"/>
          </a:p>
          <a:p>
            <a:pPr indent="0" marL="0">
              <a:buNone/>
            </a:pPr>
            <a:r>
              <a:rPr lang="en-US" sz="1300" b="1" spc="300" kern="0" dirty="0">
                <a:solidFill>
                  <a:srgbClr val="FFFFFF"/>
                </a:solidFill>
                <a:latin typeface="Calibri" pitchFamily="34" charset="0"/>
                <a:ea typeface="Calibri" pitchFamily="34" charset="-122"/>
                <a:cs typeface="Calibri" pitchFamily="34" charset="-120"/>
              </a:rPr>
              <a:t>CORPORATION</a:t>
            </a:r>
            <a:endParaRPr lang="en-US" sz="1300" dirty="0"/>
          </a:p>
        </p:txBody>
      </p:sp>
      <p:sp>
        <p:nvSpPr>
          <p:cNvPr id="5" name="Shape 3"/>
          <p:cNvSpPr/>
          <p:nvPr/>
        </p:nvSpPr>
        <p:spPr>
          <a:xfrm>
            <a:off x="365760" y="1371600"/>
            <a:ext cx="1463040" cy="27432"/>
          </a:xfrm>
          <a:prstGeom prst="rect">
            <a:avLst/>
          </a:prstGeom>
          <a:solidFill>
            <a:srgbClr val="0F4C81"/>
          </a:solidFill>
          <a:ln/>
        </p:spPr>
      </p:sp>
      <p:sp>
        <p:nvSpPr>
          <p:cNvPr id="6" name="Text 4"/>
          <p:cNvSpPr/>
          <p:nvPr/>
        </p:nvSpPr>
        <p:spPr>
          <a:xfrm>
            <a:off x="365760" y="1508760"/>
            <a:ext cx="3474720" cy="320040"/>
          </a:xfrm>
          <a:prstGeom prst="rect">
            <a:avLst/>
          </a:prstGeom>
          <a:noFill/>
          <a:ln/>
        </p:spPr>
        <p:txBody>
          <a:bodyPr wrap="square" lIns="0" tIns="0" rIns="0" bIns="0" rtlCol="0" anchor="ctr"/>
          <a:lstStyle/>
          <a:p>
            <a:pPr indent="0" marL="0">
              <a:buNone/>
            </a:pPr>
            <a:r>
              <a:rPr lang="en-US" sz="800" spc="200" kern="0" dirty="0">
                <a:solidFill>
                  <a:srgbClr val="8FA8C0"/>
                </a:solidFill>
                <a:latin typeface="Calibri" pitchFamily="34" charset="0"/>
                <a:ea typeface="Calibri" pitchFamily="34" charset="-122"/>
                <a:cs typeface="Calibri" pitchFamily="34" charset="-120"/>
              </a:rPr>
              <a:t>INVESTMENT MEMORANDUM</a:t>
            </a:r>
            <a:endParaRPr lang="en-US" sz="800" dirty="0"/>
          </a:p>
        </p:txBody>
      </p:sp>
      <p:sp>
        <p:nvSpPr>
          <p:cNvPr id="7" name="Text 5"/>
          <p:cNvSpPr/>
          <p:nvPr/>
        </p:nvSpPr>
        <p:spPr>
          <a:xfrm>
            <a:off x="365760" y="2057400"/>
            <a:ext cx="3474720" cy="201168"/>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PROJECT TYPE</a:t>
            </a:r>
            <a:endParaRPr lang="en-US" sz="700" dirty="0"/>
          </a:p>
        </p:txBody>
      </p:sp>
      <p:sp>
        <p:nvSpPr>
          <p:cNvPr id="8" name="Text 6"/>
          <p:cNvSpPr/>
          <p:nvPr/>
        </p:nvSpPr>
        <p:spPr>
          <a:xfrm>
            <a:off x="365760" y="2258568"/>
            <a:ext cx="3474720" cy="256032"/>
          </a:xfrm>
          <a:prstGeom prst="rect">
            <a:avLst/>
          </a:prstGeom>
          <a:noFill/>
          <a:ln/>
        </p:spPr>
        <p:txBody>
          <a:bodyPr wrap="square" lIns="0" tIns="0" rIns="0" bIns="0" rtlCol="0" anchor="ctr"/>
          <a:lstStyle/>
          <a:p>
            <a:pPr indent="0" marL="0">
              <a:buNone/>
            </a:pPr>
            <a:r>
              <a:rPr lang="en-US" sz="950" dirty="0">
                <a:solidFill>
                  <a:srgbClr val="FFFFFF"/>
                </a:solidFill>
                <a:latin typeface="Calibri" pitchFamily="34" charset="0"/>
                <a:ea typeface="Calibri" pitchFamily="34" charset="-122"/>
                <a:cs typeface="Calibri" pitchFamily="34" charset="-120"/>
              </a:rPr>
              <a:t>Public–Private Partnership (PPP)</a:t>
            </a:r>
            <a:endParaRPr lang="en-US" sz="950" dirty="0"/>
          </a:p>
        </p:txBody>
      </p:sp>
      <p:sp>
        <p:nvSpPr>
          <p:cNvPr id="9" name="Text 7"/>
          <p:cNvSpPr/>
          <p:nvPr/>
        </p:nvSpPr>
        <p:spPr>
          <a:xfrm>
            <a:off x="365760" y="2624328"/>
            <a:ext cx="3474720" cy="201168"/>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LOCATION</a:t>
            </a:r>
            <a:endParaRPr lang="en-US" sz="700" dirty="0"/>
          </a:p>
        </p:txBody>
      </p:sp>
      <p:sp>
        <p:nvSpPr>
          <p:cNvPr id="10" name="Text 8"/>
          <p:cNvSpPr/>
          <p:nvPr/>
        </p:nvSpPr>
        <p:spPr>
          <a:xfrm>
            <a:off x="365760" y="2825496"/>
            <a:ext cx="3474720" cy="256032"/>
          </a:xfrm>
          <a:prstGeom prst="rect">
            <a:avLst/>
          </a:prstGeom>
          <a:noFill/>
          <a:ln/>
        </p:spPr>
        <p:txBody>
          <a:bodyPr wrap="square" lIns="0" tIns="0" rIns="0" bIns="0" rtlCol="0" anchor="ctr"/>
          <a:lstStyle/>
          <a:p>
            <a:pPr indent="0" marL="0">
              <a:buNone/>
            </a:pPr>
            <a:r>
              <a:rPr lang="en-US" sz="950" dirty="0">
                <a:solidFill>
                  <a:srgbClr val="FFFFFF"/>
                </a:solidFill>
                <a:latin typeface="Calibri" pitchFamily="34" charset="0"/>
                <a:ea typeface="Calibri" pitchFamily="34" charset="-122"/>
                <a:cs typeface="Calibri" pitchFamily="34" charset="-120"/>
              </a:rPr>
              <a:t>International Falls, MN</a:t>
            </a:r>
            <a:endParaRPr lang="en-US" sz="950" dirty="0"/>
          </a:p>
        </p:txBody>
      </p:sp>
      <p:sp>
        <p:nvSpPr>
          <p:cNvPr id="11" name="Text 9"/>
          <p:cNvSpPr/>
          <p:nvPr/>
        </p:nvSpPr>
        <p:spPr>
          <a:xfrm>
            <a:off x="365760" y="3191256"/>
            <a:ext cx="3474720" cy="201168"/>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GOVERNMENT PARTNER</a:t>
            </a:r>
            <a:endParaRPr lang="en-US" sz="700" dirty="0"/>
          </a:p>
        </p:txBody>
      </p:sp>
      <p:sp>
        <p:nvSpPr>
          <p:cNvPr id="12" name="Text 10"/>
          <p:cNvSpPr/>
          <p:nvPr/>
        </p:nvSpPr>
        <p:spPr>
          <a:xfrm>
            <a:off x="365760" y="3392424"/>
            <a:ext cx="3474720" cy="256032"/>
          </a:xfrm>
          <a:prstGeom prst="rect">
            <a:avLst/>
          </a:prstGeom>
          <a:noFill/>
          <a:ln/>
        </p:spPr>
        <p:txBody>
          <a:bodyPr wrap="square" lIns="0" tIns="0" rIns="0" bIns="0" rtlCol="0" anchor="ctr"/>
          <a:lstStyle/>
          <a:p>
            <a:pPr indent="0" marL="0">
              <a:buNone/>
            </a:pPr>
            <a:r>
              <a:rPr lang="en-US" sz="950" dirty="0">
                <a:solidFill>
                  <a:srgbClr val="FFFFFF"/>
                </a:solidFill>
                <a:latin typeface="Calibri" pitchFamily="34" charset="0"/>
                <a:ea typeface="Calibri" pitchFamily="34" charset="-122"/>
                <a:cs typeface="Calibri" pitchFamily="34" charset="-120"/>
              </a:rPr>
              <a:t>City of International Falls</a:t>
            </a:r>
            <a:endParaRPr lang="en-US" sz="950" dirty="0"/>
          </a:p>
        </p:txBody>
      </p:sp>
      <p:sp>
        <p:nvSpPr>
          <p:cNvPr id="13" name="Text 11"/>
          <p:cNvSpPr/>
          <p:nvPr/>
        </p:nvSpPr>
        <p:spPr>
          <a:xfrm>
            <a:off x="365760" y="3758184"/>
            <a:ext cx="3474720" cy="201168"/>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TOTAL PHASES</a:t>
            </a:r>
            <a:endParaRPr lang="en-US" sz="700" dirty="0"/>
          </a:p>
        </p:txBody>
      </p:sp>
      <p:sp>
        <p:nvSpPr>
          <p:cNvPr id="14" name="Text 12"/>
          <p:cNvSpPr/>
          <p:nvPr/>
        </p:nvSpPr>
        <p:spPr>
          <a:xfrm>
            <a:off x="365760" y="3959352"/>
            <a:ext cx="3474720" cy="256032"/>
          </a:xfrm>
          <a:prstGeom prst="rect">
            <a:avLst/>
          </a:prstGeom>
          <a:noFill/>
          <a:ln/>
        </p:spPr>
        <p:txBody>
          <a:bodyPr wrap="square" lIns="0" tIns="0" rIns="0" bIns="0" rtlCol="0" anchor="ctr"/>
          <a:lstStyle/>
          <a:p>
            <a:pPr indent="0" marL="0">
              <a:buNone/>
            </a:pPr>
            <a:r>
              <a:rPr lang="en-US" sz="950" dirty="0">
                <a:solidFill>
                  <a:srgbClr val="FFFFFF"/>
                </a:solidFill>
                <a:latin typeface="Calibri" pitchFamily="34" charset="0"/>
                <a:ea typeface="Calibri" pitchFamily="34" charset="-122"/>
                <a:cs typeface="Calibri" pitchFamily="34" charset="-120"/>
              </a:rPr>
              <a:t>5 (Multimodal + FTZ + Air + Maritime + Housing)</a:t>
            </a:r>
            <a:endParaRPr lang="en-US" sz="950" dirty="0"/>
          </a:p>
        </p:txBody>
      </p:sp>
      <p:sp>
        <p:nvSpPr>
          <p:cNvPr id="15" name="Text 13"/>
          <p:cNvSpPr/>
          <p:nvPr/>
        </p:nvSpPr>
        <p:spPr>
          <a:xfrm>
            <a:off x="365760" y="4325112"/>
            <a:ext cx="3474720" cy="201168"/>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PROMOTER</a:t>
            </a:r>
            <a:endParaRPr lang="en-US" sz="700" dirty="0"/>
          </a:p>
        </p:txBody>
      </p:sp>
      <p:sp>
        <p:nvSpPr>
          <p:cNvPr id="16" name="Text 14"/>
          <p:cNvSpPr/>
          <p:nvPr/>
        </p:nvSpPr>
        <p:spPr>
          <a:xfrm>
            <a:off x="365760" y="4526280"/>
            <a:ext cx="3474720" cy="256032"/>
          </a:xfrm>
          <a:prstGeom prst="rect">
            <a:avLst/>
          </a:prstGeom>
          <a:noFill/>
          <a:ln/>
        </p:spPr>
        <p:txBody>
          <a:bodyPr wrap="square" lIns="0" tIns="0" rIns="0" bIns="0" rtlCol="0" anchor="ctr"/>
          <a:lstStyle/>
          <a:p>
            <a:pPr indent="0" marL="0">
              <a:buNone/>
            </a:pPr>
            <a:r>
              <a:rPr lang="en-US" sz="950" dirty="0">
                <a:solidFill>
                  <a:srgbClr val="FFFFFF"/>
                </a:solidFill>
                <a:latin typeface="Calibri" pitchFamily="34" charset="0"/>
                <a:ea typeface="Calibri" pitchFamily="34" charset="-122"/>
                <a:cs typeface="Calibri" pitchFamily="34" charset="-120"/>
              </a:rPr>
              <a:t>Onesimus Corporation</a:t>
            </a:r>
            <a:endParaRPr lang="en-US" sz="950" dirty="0"/>
          </a:p>
        </p:txBody>
      </p:sp>
      <p:sp>
        <p:nvSpPr>
          <p:cNvPr id="17" name="Text 15"/>
          <p:cNvSpPr/>
          <p:nvPr/>
        </p:nvSpPr>
        <p:spPr>
          <a:xfrm>
            <a:off x="365760" y="4892040"/>
            <a:ext cx="3474720" cy="201168"/>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DATE</a:t>
            </a:r>
            <a:endParaRPr lang="en-US" sz="700" dirty="0"/>
          </a:p>
        </p:txBody>
      </p:sp>
      <p:sp>
        <p:nvSpPr>
          <p:cNvPr id="18" name="Text 16"/>
          <p:cNvSpPr/>
          <p:nvPr/>
        </p:nvSpPr>
        <p:spPr>
          <a:xfrm>
            <a:off x="365760" y="5093208"/>
            <a:ext cx="3474720" cy="256032"/>
          </a:xfrm>
          <a:prstGeom prst="rect">
            <a:avLst/>
          </a:prstGeom>
          <a:noFill/>
          <a:ln/>
        </p:spPr>
        <p:txBody>
          <a:bodyPr wrap="square" lIns="0" tIns="0" rIns="0" bIns="0" rtlCol="0" anchor="ctr"/>
          <a:lstStyle/>
          <a:p>
            <a:pPr indent="0" marL="0">
              <a:buNone/>
            </a:pPr>
            <a:r>
              <a:rPr lang="en-US" sz="950" dirty="0">
                <a:solidFill>
                  <a:srgbClr val="FFFFFF"/>
                </a:solidFill>
                <a:latin typeface="Calibri" pitchFamily="34" charset="0"/>
                <a:ea typeface="Calibri" pitchFamily="34" charset="-122"/>
                <a:cs typeface="Calibri" pitchFamily="34" charset="-120"/>
              </a:rPr>
              <a:t>April 2026</a:t>
            </a:r>
            <a:endParaRPr lang="en-US" sz="950" dirty="0"/>
          </a:p>
        </p:txBody>
      </p:sp>
      <p:sp>
        <p:nvSpPr>
          <p:cNvPr id="19" name="Text 17"/>
          <p:cNvSpPr/>
          <p:nvPr/>
        </p:nvSpPr>
        <p:spPr>
          <a:xfrm>
            <a:off x="365760" y="6080760"/>
            <a:ext cx="3474720" cy="594360"/>
          </a:xfrm>
          <a:prstGeom prst="rect">
            <a:avLst/>
          </a:prstGeom>
          <a:noFill/>
          <a:ln/>
        </p:spPr>
        <p:txBody>
          <a:bodyPr wrap="square" lIns="0" tIns="0" rIns="0" bIns="0" rtlCol="0" anchor="ctr"/>
          <a:lstStyle/>
          <a:p>
            <a:pPr indent="0" marL="0">
              <a:buNone/>
            </a:pPr>
            <a:r>
              <a:rPr lang="en-US" sz="850" dirty="0">
                <a:solidFill>
                  <a:srgbClr val="8FA8C0"/>
                </a:solidFill>
                <a:latin typeface="Calibri" pitchFamily="34" charset="0"/>
                <a:ea typeface="Calibri" pitchFamily="34" charset="-122"/>
                <a:cs typeface="Calibri" pitchFamily="34" charset="-120"/>
              </a:rPr>
              <a:t>Prepared for ICM Forum #12</a:t>
            </a:r>
            <a:endParaRPr lang="en-US" sz="850" dirty="0"/>
          </a:p>
          <a:p>
            <a:pPr indent="0" marL="0">
              <a:buNone/>
            </a:pPr>
            <a:r>
              <a:rPr lang="en-US" sz="850" dirty="0">
                <a:solidFill>
                  <a:srgbClr val="8FA8C0"/>
                </a:solidFill>
                <a:latin typeface="Calibri" pitchFamily="34" charset="0"/>
                <a:ea typeface="Calibri" pitchFamily="34" charset="-122"/>
                <a:cs typeface="Calibri" pitchFamily="34" charset="-120"/>
              </a:rPr>
              <a:t>SRF Consulting — Minneapolis, Minnesota</a:t>
            </a:r>
            <a:endParaRPr lang="en-US" sz="850" dirty="0"/>
          </a:p>
        </p:txBody>
      </p:sp>
      <p:sp>
        <p:nvSpPr>
          <p:cNvPr id="20" name="Text 18"/>
          <p:cNvSpPr/>
          <p:nvPr/>
        </p:nvSpPr>
        <p:spPr>
          <a:xfrm>
            <a:off x="4572000" y="1371600"/>
            <a:ext cx="7223760" cy="777240"/>
          </a:xfrm>
          <a:prstGeom prst="rect">
            <a:avLst/>
          </a:prstGeom>
          <a:noFill/>
          <a:ln/>
        </p:spPr>
        <p:txBody>
          <a:bodyPr wrap="square" lIns="0" tIns="0" rIns="0" bIns="0" rtlCol="0" anchor="ctr"/>
          <a:lstStyle/>
          <a:p>
            <a:pPr indent="0" marL="0">
              <a:buNone/>
            </a:pPr>
            <a:r>
              <a:rPr lang="en-US" sz="3600" b="1" dirty="0">
                <a:solidFill>
                  <a:srgbClr val="0F2341"/>
                </a:solidFill>
                <a:latin typeface="Calibri" pitchFamily="34" charset="0"/>
                <a:ea typeface="Calibri" pitchFamily="34" charset="-122"/>
                <a:cs typeface="Calibri" pitchFamily="34" charset="-120"/>
              </a:rPr>
              <a:t>International Falls</a:t>
            </a:r>
            <a:endParaRPr lang="en-US" sz="3600" dirty="0"/>
          </a:p>
        </p:txBody>
      </p:sp>
      <p:sp>
        <p:nvSpPr>
          <p:cNvPr id="21" name="Text 19"/>
          <p:cNvSpPr/>
          <p:nvPr/>
        </p:nvSpPr>
        <p:spPr>
          <a:xfrm>
            <a:off x="4572000" y="2103120"/>
            <a:ext cx="7223760" cy="1234440"/>
          </a:xfrm>
          <a:prstGeom prst="rect">
            <a:avLst/>
          </a:prstGeom>
          <a:noFill/>
          <a:ln/>
        </p:spPr>
        <p:txBody>
          <a:bodyPr wrap="square" lIns="0" tIns="0" rIns="0" bIns="0" rtlCol="0" anchor="ctr"/>
          <a:lstStyle/>
          <a:p>
            <a:pPr indent="0" marL="0">
              <a:buNone/>
            </a:pPr>
            <a:r>
              <a:rPr lang="en-US" sz="3000" dirty="0">
                <a:solidFill>
                  <a:srgbClr val="0F4C81"/>
                </a:solidFill>
                <a:latin typeface="Calibri" pitchFamily="34" charset="0"/>
                <a:ea typeface="Calibri" pitchFamily="34" charset="-122"/>
                <a:cs typeface="Calibri" pitchFamily="34" charset="-120"/>
              </a:rPr>
              <a:t>Multimodal Logistics Hub</a:t>
            </a:r>
            <a:endParaRPr lang="en-US" sz="3000" dirty="0"/>
          </a:p>
          <a:p>
            <a:pPr indent="0" marL="0">
              <a:buNone/>
            </a:pPr>
            <a:r>
              <a:rPr lang="en-US" sz="3000" dirty="0">
                <a:solidFill>
                  <a:srgbClr val="0F4C81"/>
                </a:solidFill>
                <a:latin typeface="Calibri" pitchFamily="34" charset="0"/>
                <a:ea typeface="Calibri" pitchFamily="34" charset="-122"/>
                <a:cs typeface="Calibri" pitchFamily="34" charset="-120"/>
              </a:rPr>
              <a:t>&amp; Foreign Trade Zone</a:t>
            </a:r>
            <a:endParaRPr lang="en-US" sz="3000" dirty="0"/>
          </a:p>
        </p:txBody>
      </p:sp>
      <p:sp>
        <p:nvSpPr>
          <p:cNvPr id="22" name="Shape 20"/>
          <p:cNvSpPr/>
          <p:nvPr/>
        </p:nvSpPr>
        <p:spPr>
          <a:xfrm>
            <a:off x="4572000" y="3456432"/>
            <a:ext cx="6858000" cy="9144"/>
          </a:xfrm>
          <a:prstGeom prst="rect">
            <a:avLst/>
          </a:prstGeom>
          <a:solidFill>
            <a:srgbClr val="D0D6DE"/>
          </a:solidFill>
          <a:ln/>
        </p:spPr>
      </p:sp>
      <p:sp>
        <p:nvSpPr>
          <p:cNvPr id="23" name="Text 21"/>
          <p:cNvSpPr/>
          <p:nvPr/>
        </p:nvSpPr>
        <p:spPr>
          <a:xfrm>
            <a:off x="4572000" y="3611880"/>
            <a:ext cx="7132320" cy="1005840"/>
          </a:xfrm>
          <a:prstGeom prst="rect">
            <a:avLst/>
          </a:prstGeom>
          <a:noFill/>
          <a:ln/>
        </p:spPr>
        <p:txBody>
          <a:bodyPr wrap="square" lIns="0" tIns="0" rIns="0" bIns="0" rtlCol="0" anchor="ctr"/>
          <a:lstStyle/>
          <a:p>
            <a:pPr indent="0" marL="0">
              <a:buNone/>
            </a:pPr>
            <a:r>
              <a:rPr lang="en-US" sz="1100" dirty="0">
                <a:solidFill>
                  <a:srgbClr val="6B7C93"/>
                </a:solidFill>
                <a:latin typeface="Calibri" pitchFamily="34" charset="0"/>
                <a:ea typeface="Calibri" pitchFamily="34" charset="-122"/>
                <a:cs typeface="Calibri" pitchFamily="34" charset="-120"/>
              </a:rPr>
              <a:t>A systemically important, multi-phase inland port and Foreign Trade Zone platform positioned at the International Falls–Fort Frances US–Canada border crossing. Structured as a bankable Public–Private Partnership with the City of International Falls, Minnesota.</a:t>
            </a:r>
            <a:endParaRPr lang="en-US" sz="1100" dirty="0"/>
          </a:p>
        </p:txBody>
      </p:sp>
      <p:sp>
        <p:nvSpPr>
          <p:cNvPr id="24" name="Shape 22"/>
          <p:cNvSpPr/>
          <p:nvPr/>
        </p:nvSpPr>
        <p:spPr>
          <a:xfrm>
            <a:off x="4572000" y="4828032"/>
            <a:ext cx="2240280" cy="27432"/>
          </a:xfrm>
          <a:prstGeom prst="rect">
            <a:avLst/>
          </a:prstGeom>
          <a:solidFill>
            <a:srgbClr val="0F4C81"/>
          </a:solidFill>
          <a:ln/>
        </p:spPr>
      </p:sp>
      <p:sp>
        <p:nvSpPr>
          <p:cNvPr id="25" name="Text 23"/>
          <p:cNvSpPr/>
          <p:nvPr/>
        </p:nvSpPr>
        <p:spPr>
          <a:xfrm>
            <a:off x="4572000" y="4919472"/>
            <a:ext cx="2240280" cy="594360"/>
          </a:xfrm>
          <a:prstGeom prst="rect">
            <a:avLst/>
          </a:prstGeom>
          <a:noFill/>
          <a:ln/>
        </p:spPr>
        <p:txBody>
          <a:bodyPr wrap="square" lIns="0" tIns="0" rIns="0" bIns="0" rtlCol="0" anchor="ctr"/>
          <a:lstStyle/>
          <a:p>
            <a:pPr algn="l" indent="0" marL="0">
              <a:buNone/>
            </a:pPr>
            <a:r>
              <a:rPr lang="en-US" sz="2400" b="1" dirty="0">
                <a:solidFill>
                  <a:srgbClr val="0F2341"/>
                </a:solidFill>
                <a:latin typeface="Calibri" pitchFamily="34" charset="0"/>
                <a:ea typeface="Calibri" pitchFamily="34" charset="-122"/>
                <a:cs typeface="Calibri" pitchFamily="34" charset="-120"/>
              </a:rPr>
              <a:t>$909B</a:t>
            </a:r>
            <a:endParaRPr lang="en-US" sz="2400" dirty="0"/>
          </a:p>
        </p:txBody>
      </p:sp>
      <p:sp>
        <p:nvSpPr>
          <p:cNvPr id="26" name="Text 24"/>
          <p:cNvSpPr/>
          <p:nvPr/>
        </p:nvSpPr>
        <p:spPr>
          <a:xfrm>
            <a:off x="4572000" y="5532120"/>
            <a:ext cx="2240280" cy="502920"/>
          </a:xfrm>
          <a:prstGeom prst="rect">
            <a:avLst/>
          </a:prstGeom>
          <a:noFill/>
          <a:ln/>
        </p:spPr>
        <p:txBody>
          <a:bodyPr wrap="square" lIns="0" tIns="0" rIns="0" bIns="0" rtlCol="0" anchor="ctr"/>
          <a:lstStyle/>
          <a:p>
            <a:pPr algn="l" indent="0" marL="0">
              <a:buNone/>
            </a:pPr>
            <a:r>
              <a:rPr lang="en-US" sz="850" dirty="0">
                <a:solidFill>
                  <a:srgbClr val="6B7C93"/>
                </a:solidFill>
                <a:latin typeface="Calibri" pitchFamily="34" charset="0"/>
                <a:ea typeface="Calibri" pitchFamily="34" charset="-122"/>
                <a:cs typeface="Calibri" pitchFamily="34" charset="-120"/>
              </a:rPr>
              <a:t>US–Canada Trade</a:t>
            </a:r>
            <a:endParaRPr lang="en-US" sz="850" dirty="0"/>
          </a:p>
          <a:p>
            <a:pPr algn="l" indent="0" marL="0">
              <a:buNone/>
            </a:pPr>
            <a:r>
              <a:rPr lang="en-US" sz="850" dirty="0">
                <a:solidFill>
                  <a:srgbClr val="6B7C93"/>
                </a:solidFill>
                <a:latin typeface="Calibri" pitchFamily="34" charset="0"/>
                <a:ea typeface="Calibri" pitchFamily="34" charset="-122"/>
                <a:cs typeface="Calibri" pitchFamily="34" charset="-120"/>
              </a:rPr>
              <a:t>(2024)</a:t>
            </a:r>
            <a:endParaRPr lang="en-US" sz="850" dirty="0"/>
          </a:p>
        </p:txBody>
      </p:sp>
      <p:sp>
        <p:nvSpPr>
          <p:cNvPr id="27" name="Shape 25"/>
          <p:cNvSpPr/>
          <p:nvPr/>
        </p:nvSpPr>
        <p:spPr>
          <a:xfrm>
            <a:off x="7040880" y="4828032"/>
            <a:ext cx="2240280" cy="27432"/>
          </a:xfrm>
          <a:prstGeom prst="rect">
            <a:avLst/>
          </a:prstGeom>
          <a:solidFill>
            <a:srgbClr val="0F4C81"/>
          </a:solidFill>
          <a:ln/>
        </p:spPr>
      </p:sp>
      <p:sp>
        <p:nvSpPr>
          <p:cNvPr id="28" name="Text 26"/>
          <p:cNvSpPr/>
          <p:nvPr/>
        </p:nvSpPr>
        <p:spPr>
          <a:xfrm>
            <a:off x="7040880" y="4919472"/>
            <a:ext cx="2240280" cy="594360"/>
          </a:xfrm>
          <a:prstGeom prst="rect">
            <a:avLst/>
          </a:prstGeom>
          <a:noFill/>
          <a:ln/>
        </p:spPr>
        <p:txBody>
          <a:bodyPr wrap="square" lIns="0" tIns="0" rIns="0" bIns="0" rtlCol="0" anchor="ctr"/>
          <a:lstStyle/>
          <a:p>
            <a:pPr algn="l" indent="0" marL="0">
              <a:buNone/>
            </a:pPr>
            <a:r>
              <a:rPr lang="en-US" sz="2400" b="1" dirty="0">
                <a:solidFill>
                  <a:srgbClr val="0F2341"/>
                </a:solidFill>
                <a:latin typeface="Calibri" pitchFamily="34" charset="0"/>
                <a:ea typeface="Calibri" pitchFamily="34" charset="-122"/>
                <a:cs typeface="Calibri" pitchFamily="34" charset="-120"/>
              </a:rPr>
              <a:t>$400–500</a:t>
            </a:r>
            <a:endParaRPr lang="en-US" sz="2400" dirty="0"/>
          </a:p>
        </p:txBody>
      </p:sp>
      <p:sp>
        <p:nvSpPr>
          <p:cNvPr id="29" name="Text 27"/>
          <p:cNvSpPr/>
          <p:nvPr/>
        </p:nvSpPr>
        <p:spPr>
          <a:xfrm>
            <a:off x="7040880" y="5532120"/>
            <a:ext cx="2240280" cy="502920"/>
          </a:xfrm>
          <a:prstGeom prst="rect">
            <a:avLst/>
          </a:prstGeom>
          <a:noFill/>
          <a:ln/>
        </p:spPr>
        <p:txBody>
          <a:bodyPr wrap="square" lIns="0" tIns="0" rIns="0" bIns="0" rtlCol="0" anchor="ctr"/>
          <a:lstStyle/>
          <a:p>
            <a:pPr algn="l" indent="0" marL="0">
              <a:buNone/>
            </a:pPr>
            <a:r>
              <a:rPr lang="en-US" sz="850" dirty="0">
                <a:solidFill>
                  <a:srgbClr val="6B7C93"/>
                </a:solidFill>
                <a:latin typeface="Calibri" pitchFamily="34" charset="0"/>
                <a:ea typeface="Calibri" pitchFamily="34" charset="-122"/>
                <a:cs typeface="Calibri" pitchFamily="34" charset="-120"/>
              </a:rPr>
              <a:t>Per-Container Savings</a:t>
            </a:r>
            <a:endParaRPr lang="en-US" sz="850" dirty="0"/>
          </a:p>
          <a:p>
            <a:pPr algn="l" indent="0" marL="0">
              <a:buNone/>
            </a:pPr>
            <a:r>
              <a:rPr lang="en-US" sz="850" dirty="0">
                <a:solidFill>
                  <a:srgbClr val="6B7C93"/>
                </a:solidFill>
                <a:latin typeface="Calibri" pitchFamily="34" charset="0"/>
                <a:ea typeface="Calibri" pitchFamily="34" charset="-122"/>
                <a:cs typeface="Calibri" pitchFamily="34" charset="-120"/>
              </a:rPr>
              <a:t>vs Chicago Routing</a:t>
            </a:r>
            <a:endParaRPr lang="en-US" sz="850" dirty="0"/>
          </a:p>
        </p:txBody>
      </p:sp>
      <p:sp>
        <p:nvSpPr>
          <p:cNvPr id="30" name="Shape 28"/>
          <p:cNvSpPr/>
          <p:nvPr/>
        </p:nvSpPr>
        <p:spPr>
          <a:xfrm>
            <a:off x="9509760" y="4828032"/>
            <a:ext cx="2240280" cy="27432"/>
          </a:xfrm>
          <a:prstGeom prst="rect">
            <a:avLst/>
          </a:prstGeom>
          <a:solidFill>
            <a:srgbClr val="0F4C81"/>
          </a:solidFill>
          <a:ln/>
        </p:spPr>
      </p:sp>
      <p:sp>
        <p:nvSpPr>
          <p:cNvPr id="31" name="Text 29"/>
          <p:cNvSpPr/>
          <p:nvPr/>
        </p:nvSpPr>
        <p:spPr>
          <a:xfrm>
            <a:off x="9509760" y="4919472"/>
            <a:ext cx="2240280" cy="594360"/>
          </a:xfrm>
          <a:prstGeom prst="rect">
            <a:avLst/>
          </a:prstGeom>
          <a:noFill/>
          <a:ln/>
        </p:spPr>
        <p:txBody>
          <a:bodyPr wrap="square" lIns="0" tIns="0" rIns="0" bIns="0" rtlCol="0" anchor="ctr"/>
          <a:lstStyle/>
          <a:p>
            <a:pPr algn="l" indent="0" marL="0">
              <a:buNone/>
            </a:pPr>
            <a:r>
              <a:rPr lang="en-US" sz="2400" b="1" dirty="0">
                <a:solidFill>
                  <a:srgbClr val="0F2341"/>
                </a:solidFill>
                <a:latin typeface="Calibri" pitchFamily="34" charset="0"/>
                <a:ea typeface="Calibri" pitchFamily="34" charset="-122"/>
                <a:cs typeface="Calibri" pitchFamily="34" charset="-120"/>
              </a:rPr>
              <a:t>5 Modes</a:t>
            </a:r>
            <a:endParaRPr lang="en-US" sz="2400" dirty="0"/>
          </a:p>
        </p:txBody>
      </p:sp>
      <p:sp>
        <p:nvSpPr>
          <p:cNvPr id="32" name="Text 30"/>
          <p:cNvSpPr/>
          <p:nvPr/>
        </p:nvSpPr>
        <p:spPr>
          <a:xfrm>
            <a:off x="9509760" y="5532120"/>
            <a:ext cx="2240280" cy="502920"/>
          </a:xfrm>
          <a:prstGeom prst="rect">
            <a:avLst/>
          </a:prstGeom>
          <a:noFill/>
          <a:ln/>
        </p:spPr>
        <p:txBody>
          <a:bodyPr wrap="square" lIns="0" tIns="0" rIns="0" bIns="0" rtlCol="0" anchor="ctr"/>
          <a:lstStyle/>
          <a:p>
            <a:pPr algn="l" indent="0" marL="0">
              <a:buNone/>
            </a:pPr>
            <a:r>
              <a:rPr lang="en-US" sz="850" dirty="0">
                <a:solidFill>
                  <a:srgbClr val="6B7C93"/>
                </a:solidFill>
                <a:latin typeface="Calibri" pitchFamily="34" charset="0"/>
                <a:ea typeface="Calibri" pitchFamily="34" charset="-122"/>
                <a:cs typeface="Calibri" pitchFamily="34" charset="-120"/>
              </a:rPr>
              <a:t>Rail · Road · Air</a:t>
            </a:r>
            <a:endParaRPr lang="en-US" sz="850" dirty="0"/>
          </a:p>
          <a:p>
            <a:pPr algn="l" indent="0" marL="0">
              <a:buNone/>
            </a:pPr>
            <a:r>
              <a:rPr lang="en-US" sz="850" dirty="0">
                <a:solidFill>
                  <a:srgbClr val="6B7C93"/>
                </a:solidFill>
                <a:latin typeface="Calibri" pitchFamily="34" charset="0"/>
                <a:ea typeface="Calibri" pitchFamily="34" charset="-122"/>
                <a:cs typeface="Calibri" pitchFamily="34" charset="-120"/>
              </a:rPr>
              <a:t>Water · FTZ</a:t>
            </a:r>
            <a:endParaRPr lang="en-US" sz="850" dirty="0"/>
          </a:p>
        </p:txBody>
      </p:sp>
      <p:sp>
        <p:nvSpPr>
          <p:cNvPr id="33" name="Shape 31"/>
          <p:cNvSpPr/>
          <p:nvPr/>
        </p:nvSpPr>
        <p:spPr>
          <a:xfrm>
            <a:off x="0" y="6656832"/>
            <a:ext cx="12161520" cy="201168"/>
          </a:xfrm>
          <a:prstGeom prst="rect">
            <a:avLst/>
          </a:prstGeom>
          <a:solidFill>
            <a:srgbClr val="0F2341"/>
          </a:solidFill>
          <a:ln/>
        </p:spPr>
      </p:sp>
      <p:sp>
        <p:nvSpPr>
          <p:cNvPr id="34" name="Text 32"/>
          <p:cNvSpPr/>
          <p:nvPr/>
        </p:nvSpPr>
        <p:spPr>
          <a:xfrm>
            <a:off x="365760" y="6675120"/>
            <a:ext cx="11704320" cy="164592"/>
          </a:xfrm>
          <a:prstGeom prst="rect">
            <a:avLst/>
          </a:prstGeom>
          <a:noFill/>
          <a:ln/>
        </p:spPr>
        <p:txBody>
          <a:bodyPr wrap="square" lIns="0" tIns="0" rIns="0" bIns="0" rtlCol="0" anchor="ctr"/>
          <a:lstStyle/>
          <a:p>
            <a:pPr algn="ctr" indent="0" marL="0">
              <a:buNone/>
            </a:pPr>
            <a:r>
              <a:rPr lang="en-US" sz="650" dirty="0">
                <a:solidFill>
                  <a:srgbClr val="8FA8C0"/>
                </a:solidFill>
                <a:latin typeface="Calibri" pitchFamily="34" charset="0"/>
                <a:ea typeface="Calibri" pitchFamily="34" charset="-122"/>
                <a:cs typeface="Calibri" pitchFamily="34" charset="-120"/>
              </a:rPr>
              <a:t>CONFIDENTIAL  |  FOR DISCUSSION PURPOSES ONLY  |  INTERNATIONAL FALLS MULTIMODAL LOGISTICS HUB &amp; FTZ  |  ONESIMUS CORPORATION  |  APRIL 2026</a:t>
            </a:r>
            <a:endParaRPr lang="en-US" sz="6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61520" cy="54864"/>
          </a:xfrm>
          <a:prstGeom prst="rect">
            <a:avLst/>
          </a:prstGeom>
          <a:solidFill>
            <a:srgbClr val="0F4C81"/>
          </a:solidFill>
          <a:ln/>
        </p:spPr>
      </p:sp>
      <p:sp>
        <p:nvSpPr>
          <p:cNvPr id="3" name="Text 1"/>
          <p:cNvSpPr/>
          <p:nvPr/>
        </p:nvSpPr>
        <p:spPr>
          <a:xfrm>
            <a:off x="457200" y="201168"/>
            <a:ext cx="11247120" cy="566928"/>
          </a:xfrm>
          <a:prstGeom prst="rect">
            <a:avLst/>
          </a:prstGeom>
          <a:noFill/>
          <a:ln/>
        </p:spPr>
        <p:txBody>
          <a:bodyPr wrap="square" lIns="0" tIns="0" rIns="0" bIns="0" rtlCol="0" anchor="ctr"/>
          <a:lstStyle/>
          <a:p>
            <a:pPr indent="0" marL="0">
              <a:buNone/>
            </a:pPr>
            <a:r>
              <a:rPr lang="en-US" sz="2000" b="1" dirty="0">
                <a:solidFill>
                  <a:srgbClr val="0F2341"/>
                </a:solidFill>
                <a:latin typeface="Calibri" pitchFamily="34" charset="0"/>
                <a:ea typeface="Calibri" pitchFamily="34" charset="-122"/>
                <a:cs typeface="Calibri" pitchFamily="34" charset="-120"/>
              </a:rPr>
              <a:t>Required Actions — ICM Forum #12</a:t>
            </a:r>
            <a:endParaRPr lang="en-US" sz="2000" dirty="0"/>
          </a:p>
        </p:txBody>
      </p:sp>
      <p:sp>
        <p:nvSpPr>
          <p:cNvPr id="4" name="Shape 2"/>
          <p:cNvSpPr/>
          <p:nvPr/>
        </p:nvSpPr>
        <p:spPr>
          <a:xfrm>
            <a:off x="457200" y="822960"/>
            <a:ext cx="11247120" cy="9144"/>
          </a:xfrm>
          <a:prstGeom prst="rect">
            <a:avLst/>
          </a:prstGeom>
          <a:solidFill>
            <a:srgbClr val="D0D6DE"/>
          </a:solidFill>
          <a:ln/>
        </p:spPr>
      </p:sp>
      <p:sp>
        <p:nvSpPr>
          <p:cNvPr id="5" name="Text 3"/>
          <p:cNvSpPr/>
          <p:nvPr/>
        </p:nvSpPr>
        <p:spPr>
          <a:xfrm>
            <a:off x="457200" y="896112"/>
            <a:ext cx="11247120" cy="274320"/>
          </a:xfrm>
          <a:prstGeom prst="rect">
            <a:avLst/>
          </a:prstGeom>
          <a:noFill/>
          <a:ln/>
        </p:spPr>
        <p:txBody>
          <a:bodyPr wrap="square" lIns="0" tIns="0" rIns="0" bIns="0" rtlCol="0" anchor="ctr"/>
          <a:lstStyle/>
          <a:p>
            <a:pPr indent="0" marL="0">
              <a:buNone/>
            </a:pPr>
            <a:r>
              <a:rPr lang="en-US" sz="950" i="1" dirty="0">
                <a:solidFill>
                  <a:srgbClr val="6B7C93"/>
                </a:solidFill>
                <a:latin typeface="Calibri" pitchFamily="34" charset="0"/>
                <a:ea typeface="Calibri" pitchFamily="34" charset="-122"/>
                <a:cs typeface="Calibri" pitchFamily="34" charset="-120"/>
              </a:rPr>
              <a:t>Specific asks across four constituencies to advance the project to Phase 1 construction</a:t>
            </a:r>
            <a:endParaRPr lang="en-US" sz="950" dirty="0"/>
          </a:p>
        </p:txBody>
      </p:sp>
      <p:sp>
        <p:nvSpPr>
          <p:cNvPr id="6" name="Shape 4"/>
          <p:cNvSpPr/>
          <p:nvPr/>
        </p:nvSpPr>
        <p:spPr>
          <a:xfrm>
            <a:off x="457200" y="1261872"/>
            <a:ext cx="5669280" cy="2560320"/>
          </a:xfrm>
          <a:prstGeom prst="rect">
            <a:avLst/>
          </a:prstGeom>
          <a:solidFill>
            <a:srgbClr val="F7F8FA"/>
          </a:solidFill>
          <a:ln w="6350">
            <a:solidFill>
              <a:srgbClr val="D0D6DE"/>
            </a:solidFill>
            <a:prstDash val="solid"/>
          </a:ln>
        </p:spPr>
      </p:sp>
      <p:sp>
        <p:nvSpPr>
          <p:cNvPr id="7" name="Shape 5"/>
          <p:cNvSpPr/>
          <p:nvPr/>
        </p:nvSpPr>
        <p:spPr>
          <a:xfrm>
            <a:off x="457200" y="1261872"/>
            <a:ext cx="5669280" cy="36576"/>
          </a:xfrm>
          <a:prstGeom prst="rect">
            <a:avLst/>
          </a:prstGeom>
          <a:solidFill>
            <a:srgbClr val="0F4C81"/>
          </a:solidFill>
          <a:ln/>
        </p:spPr>
      </p:sp>
      <p:sp>
        <p:nvSpPr>
          <p:cNvPr id="8" name="Text 6"/>
          <p:cNvSpPr/>
          <p:nvPr/>
        </p:nvSpPr>
        <p:spPr>
          <a:xfrm>
            <a:off x="640080" y="1399032"/>
            <a:ext cx="5303520" cy="256032"/>
          </a:xfrm>
          <a:prstGeom prst="rect">
            <a:avLst/>
          </a:prstGeom>
          <a:noFill/>
          <a:ln/>
        </p:spPr>
        <p:txBody>
          <a:bodyPr wrap="square" lIns="0" tIns="0" rIns="0" bIns="0" rtlCol="0" anchor="ctr"/>
          <a:lstStyle/>
          <a:p>
            <a:pPr indent="0" marL="0">
              <a:buNone/>
            </a:pPr>
            <a:r>
              <a:rPr lang="en-US" sz="800" b="1" spc="150" kern="0" dirty="0">
                <a:solidFill>
                  <a:srgbClr val="6B7C93"/>
                </a:solidFill>
                <a:latin typeface="Calibri" pitchFamily="34" charset="0"/>
                <a:ea typeface="Calibri" pitchFamily="34" charset="-122"/>
                <a:cs typeface="Calibri" pitchFamily="34" charset="-120"/>
              </a:rPr>
              <a:t>STATE &amp; REGULATORY</a:t>
            </a:r>
            <a:endParaRPr lang="en-US" sz="800" dirty="0"/>
          </a:p>
        </p:txBody>
      </p:sp>
      <p:sp>
        <p:nvSpPr>
          <p:cNvPr id="9" name="Shape 7"/>
          <p:cNvSpPr/>
          <p:nvPr/>
        </p:nvSpPr>
        <p:spPr>
          <a:xfrm>
            <a:off x="640080" y="1700784"/>
            <a:ext cx="5257800" cy="9144"/>
          </a:xfrm>
          <a:prstGeom prst="rect">
            <a:avLst/>
          </a:prstGeom>
          <a:solidFill>
            <a:srgbClr val="D0D6DE"/>
          </a:solidFill>
          <a:ln/>
        </p:spPr>
      </p:sp>
      <p:sp>
        <p:nvSpPr>
          <p:cNvPr id="10" name="Shape 8"/>
          <p:cNvSpPr/>
          <p:nvPr/>
        </p:nvSpPr>
        <p:spPr>
          <a:xfrm>
            <a:off x="640080" y="1901952"/>
            <a:ext cx="91440" cy="91440"/>
          </a:xfrm>
          <a:prstGeom prst="rect">
            <a:avLst/>
          </a:prstGeom>
          <a:solidFill>
            <a:srgbClr val="0F4C81"/>
          </a:solidFill>
          <a:ln/>
        </p:spPr>
      </p:sp>
      <p:sp>
        <p:nvSpPr>
          <p:cNvPr id="11" name="Text 9"/>
          <p:cNvSpPr/>
          <p:nvPr/>
        </p:nvSpPr>
        <p:spPr>
          <a:xfrm>
            <a:off x="841248" y="181051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Advance FTZ application through the US Foreign-Trade Zones Board — institutional endorsement from DEED and the Governor's office materially accelerates the designation process</a:t>
            </a:r>
            <a:endParaRPr lang="en-US" sz="850" dirty="0"/>
          </a:p>
        </p:txBody>
      </p:sp>
      <p:sp>
        <p:nvSpPr>
          <p:cNvPr id="12" name="Shape 10"/>
          <p:cNvSpPr/>
          <p:nvPr/>
        </p:nvSpPr>
        <p:spPr>
          <a:xfrm>
            <a:off x="640080" y="2404872"/>
            <a:ext cx="91440" cy="91440"/>
          </a:xfrm>
          <a:prstGeom prst="rect">
            <a:avLst/>
          </a:prstGeom>
          <a:solidFill>
            <a:srgbClr val="0F4C81"/>
          </a:solidFill>
          <a:ln/>
        </p:spPr>
      </p:sp>
      <p:sp>
        <p:nvSpPr>
          <p:cNvPr id="13" name="Text 11"/>
          <p:cNvSpPr/>
          <p:nvPr/>
        </p:nvSpPr>
        <p:spPr>
          <a:xfrm>
            <a:off x="841248" y="231343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Align Minnesota DEED infrastructure grant programs and state bonding appropriations with Phase 1 capital requirements (~$8–12M warehousing and container yard build-out)</a:t>
            </a:r>
            <a:endParaRPr lang="en-US" sz="850" dirty="0"/>
          </a:p>
        </p:txBody>
      </p:sp>
      <p:sp>
        <p:nvSpPr>
          <p:cNvPr id="14" name="Shape 12"/>
          <p:cNvSpPr/>
          <p:nvPr/>
        </p:nvSpPr>
        <p:spPr>
          <a:xfrm>
            <a:off x="640080" y="2907792"/>
            <a:ext cx="91440" cy="91440"/>
          </a:xfrm>
          <a:prstGeom prst="rect">
            <a:avLst/>
          </a:prstGeom>
          <a:solidFill>
            <a:srgbClr val="0F4C81"/>
          </a:solidFill>
          <a:ln/>
        </p:spPr>
      </p:sp>
      <p:sp>
        <p:nvSpPr>
          <p:cNvPr id="15" name="Text 13"/>
          <p:cNvSpPr/>
          <p:nvPr/>
        </p:nvSpPr>
        <p:spPr>
          <a:xfrm>
            <a:off x="841248" y="281635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Minnesota DOT freight rail assistance for CN Rail siding installation ($300K capital item) — directly eligible under state freight rail improvement programs</a:t>
            </a:r>
            <a:endParaRPr lang="en-US" sz="850" dirty="0"/>
          </a:p>
        </p:txBody>
      </p:sp>
      <p:sp>
        <p:nvSpPr>
          <p:cNvPr id="16" name="Shape 14"/>
          <p:cNvSpPr/>
          <p:nvPr/>
        </p:nvSpPr>
        <p:spPr>
          <a:xfrm>
            <a:off x="640080" y="3410712"/>
            <a:ext cx="91440" cy="91440"/>
          </a:xfrm>
          <a:prstGeom prst="rect">
            <a:avLst/>
          </a:prstGeom>
          <a:solidFill>
            <a:srgbClr val="0F4C81"/>
          </a:solidFill>
          <a:ln/>
        </p:spPr>
      </p:sp>
      <p:sp>
        <p:nvSpPr>
          <p:cNvPr id="17" name="Text 15"/>
          <p:cNvSpPr/>
          <p:nvPr/>
        </p:nvSpPr>
        <p:spPr>
          <a:xfrm>
            <a:off x="841248" y="331927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CBP coordination for KINL Airport Phase 2 bonded cargo terminal — requires advance CBP facility designation review</a:t>
            </a:r>
            <a:endParaRPr lang="en-US" sz="850" dirty="0"/>
          </a:p>
        </p:txBody>
      </p:sp>
      <p:sp>
        <p:nvSpPr>
          <p:cNvPr id="18" name="Shape 16"/>
          <p:cNvSpPr/>
          <p:nvPr/>
        </p:nvSpPr>
        <p:spPr>
          <a:xfrm>
            <a:off x="6355080" y="1261872"/>
            <a:ext cx="5669280" cy="2560320"/>
          </a:xfrm>
          <a:prstGeom prst="rect">
            <a:avLst/>
          </a:prstGeom>
          <a:solidFill>
            <a:srgbClr val="F7F8FA"/>
          </a:solidFill>
          <a:ln w="6350">
            <a:solidFill>
              <a:srgbClr val="D0D6DE"/>
            </a:solidFill>
            <a:prstDash val="solid"/>
          </a:ln>
        </p:spPr>
      </p:sp>
      <p:sp>
        <p:nvSpPr>
          <p:cNvPr id="19" name="Shape 17"/>
          <p:cNvSpPr/>
          <p:nvPr/>
        </p:nvSpPr>
        <p:spPr>
          <a:xfrm>
            <a:off x="6355080" y="1261872"/>
            <a:ext cx="5669280" cy="36576"/>
          </a:xfrm>
          <a:prstGeom prst="rect">
            <a:avLst/>
          </a:prstGeom>
          <a:solidFill>
            <a:srgbClr val="0F4C81"/>
          </a:solidFill>
          <a:ln/>
        </p:spPr>
      </p:sp>
      <p:sp>
        <p:nvSpPr>
          <p:cNvPr id="20" name="Text 18"/>
          <p:cNvSpPr/>
          <p:nvPr/>
        </p:nvSpPr>
        <p:spPr>
          <a:xfrm>
            <a:off x="6537960" y="1399032"/>
            <a:ext cx="5303520" cy="256032"/>
          </a:xfrm>
          <a:prstGeom prst="rect">
            <a:avLst/>
          </a:prstGeom>
          <a:noFill/>
          <a:ln/>
        </p:spPr>
        <p:txBody>
          <a:bodyPr wrap="square" lIns="0" tIns="0" rIns="0" bIns="0" rtlCol="0" anchor="ctr"/>
          <a:lstStyle/>
          <a:p>
            <a:pPr indent="0" marL="0">
              <a:buNone/>
            </a:pPr>
            <a:r>
              <a:rPr lang="en-US" sz="800" b="1" spc="150" kern="0" dirty="0">
                <a:solidFill>
                  <a:srgbClr val="6B7C93"/>
                </a:solidFill>
                <a:latin typeface="Calibri" pitchFamily="34" charset="0"/>
                <a:ea typeface="Calibri" pitchFamily="34" charset="-122"/>
                <a:cs typeface="Calibri" pitchFamily="34" charset="-120"/>
              </a:rPr>
              <a:t>CAPITAL &amp; INVESTMENT</a:t>
            </a:r>
            <a:endParaRPr lang="en-US" sz="800" dirty="0"/>
          </a:p>
        </p:txBody>
      </p:sp>
      <p:sp>
        <p:nvSpPr>
          <p:cNvPr id="21" name="Shape 19"/>
          <p:cNvSpPr/>
          <p:nvPr/>
        </p:nvSpPr>
        <p:spPr>
          <a:xfrm>
            <a:off x="6537960" y="1700784"/>
            <a:ext cx="5257800" cy="9144"/>
          </a:xfrm>
          <a:prstGeom prst="rect">
            <a:avLst/>
          </a:prstGeom>
          <a:solidFill>
            <a:srgbClr val="D0D6DE"/>
          </a:solidFill>
          <a:ln/>
        </p:spPr>
      </p:sp>
      <p:sp>
        <p:nvSpPr>
          <p:cNvPr id="22" name="Shape 20"/>
          <p:cNvSpPr/>
          <p:nvPr/>
        </p:nvSpPr>
        <p:spPr>
          <a:xfrm>
            <a:off x="6537960" y="1901952"/>
            <a:ext cx="91440" cy="91440"/>
          </a:xfrm>
          <a:prstGeom prst="rect">
            <a:avLst/>
          </a:prstGeom>
          <a:solidFill>
            <a:srgbClr val="0F4C81"/>
          </a:solidFill>
          <a:ln/>
        </p:spPr>
      </p:sp>
      <p:sp>
        <p:nvSpPr>
          <p:cNvPr id="23" name="Text 21"/>
          <p:cNvSpPr/>
          <p:nvPr/>
        </p:nvSpPr>
        <p:spPr>
          <a:xfrm>
            <a:off x="6739128" y="181051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Phase 1 anchor investor: $15–25M for 65,000 SF warehouse complex, 15-acre container yard, and FTZ infrastructure — contracted cash flows from warehousing, container yard leasing, and FTZ services from commissioning</a:t>
            </a:r>
            <a:endParaRPr lang="en-US" sz="850" dirty="0"/>
          </a:p>
        </p:txBody>
      </p:sp>
      <p:sp>
        <p:nvSpPr>
          <p:cNvPr id="24" name="Shape 22"/>
          <p:cNvSpPr/>
          <p:nvPr/>
        </p:nvSpPr>
        <p:spPr>
          <a:xfrm>
            <a:off x="6537960" y="2404872"/>
            <a:ext cx="91440" cy="91440"/>
          </a:xfrm>
          <a:prstGeom prst="rect">
            <a:avLst/>
          </a:prstGeom>
          <a:solidFill>
            <a:srgbClr val="0F4C81"/>
          </a:solidFill>
          <a:ln/>
        </p:spPr>
      </p:sp>
      <p:sp>
        <p:nvSpPr>
          <p:cNvPr id="25" name="Text 23"/>
          <p:cNvSpPr/>
          <p:nvPr/>
        </p:nvSpPr>
        <p:spPr>
          <a:xfrm>
            <a:off x="6739128" y="231343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DFC / NADBank / MDB introductions — project satisfies cross-border trade facilitation, rural economic development, and climate-aligned modal shift mandates</a:t>
            </a:r>
            <a:endParaRPr lang="en-US" sz="850" dirty="0"/>
          </a:p>
        </p:txBody>
      </p:sp>
      <p:sp>
        <p:nvSpPr>
          <p:cNvPr id="26" name="Shape 24"/>
          <p:cNvSpPr/>
          <p:nvPr/>
        </p:nvSpPr>
        <p:spPr>
          <a:xfrm>
            <a:off x="6537960" y="2907792"/>
            <a:ext cx="91440" cy="91440"/>
          </a:xfrm>
          <a:prstGeom prst="rect">
            <a:avLst/>
          </a:prstGeom>
          <a:solidFill>
            <a:srgbClr val="0F4C81"/>
          </a:solidFill>
          <a:ln/>
        </p:spPr>
      </p:sp>
      <p:sp>
        <p:nvSpPr>
          <p:cNvPr id="27" name="Text 25"/>
          <p:cNvSpPr/>
          <p:nvPr/>
        </p:nvSpPr>
        <p:spPr>
          <a:xfrm>
            <a:off x="6739128" y="281635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25–30 year tenor infrastructure financing conversations — long-dated instruments required to optimize DSCR and match asset life</a:t>
            </a:r>
            <a:endParaRPr lang="en-US" sz="850" dirty="0"/>
          </a:p>
        </p:txBody>
      </p:sp>
      <p:sp>
        <p:nvSpPr>
          <p:cNvPr id="28" name="Shape 26"/>
          <p:cNvSpPr/>
          <p:nvPr/>
        </p:nvSpPr>
        <p:spPr>
          <a:xfrm>
            <a:off x="6537960" y="3410712"/>
            <a:ext cx="91440" cy="91440"/>
          </a:xfrm>
          <a:prstGeom prst="rect">
            <a:avLst/>
          </a:prstGeom>
          <a:solidFill>
            <a:srgbClr val="0F4C81"/>
          </a:solidFill>
          <a:ln/>
        </p:spPr>
      </p:sp>
      <p:sp>
        <p:nvSpPr>
          <p:cNvPr id="29" name="Text 27"/>
          <p:cNvSpPr/>
          <p:nvPr/>
        </p:nvSpPr>
        <p:spPr>
          <a:xfrm>
            <a:off x="6739128" y="331927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Mezzanine and subordinated debt for Phase 2+ air cargo and maritime terminal capital requirements</a:t>
            </a:r>
            <a:endParaRPr lang="en-US" sz="850" dirty="0"/>
          </a:p>
        </p:txBody>
      </p:sp>
      <p:sp>
        <p:nvSpPr>
          <p:cNvPr id="30" name="Shape 28"/>
          <p:cNvSpPr/>
          <p:nvPr/>
        </p:nvSpPr>
        <p:spPr>
          <a:xfrm>
            <a:off x="457200" y="3959352"/>
            <a:ext cx="5669280" cy="2560320"/>
          </a:xfrm>
          <a:prstGeom prst="rect">
            <a:avLst/>
          </a:prstGeom>
          <a:solidFill>
            <a:srgbClr val="F7F8FA"/>
          </a:solidFill>
          <a:ln w="6350">
            <a:solidFill>
              <a:srgbClr val="D0D6DE"/>
            </a:solidFill>
            <a:prstDash val="solid"/>
          </a:ln>
        </p:spPr>
      </p:sp>
      <p:sp>
        <p:nvSpPr>
          <p:cNvPr id="31" name="Shape 29"/>
          <p:cNvSpPr/>
          <p:nvPr/>
        </p:nvSpPr>
        <p:spPr>
          <a:xfrm>
            <a:off x="457200" y="3959352"/>
            <a:ext cx="5669280" cy="36576"/>
          </a:xfrm>
          <a:prstGeom prst="rect">
            <a:avLst/>
          </a:prstGeom>
          <a:solidFill>
            <a:srgbClr val="0F4C81"/>
          </a:solidFill>
          <a:ln/>
        </p:spPr>
      </p:sp>
      <p:sp>
        <p:nvSpPr>
          <p:cNvPr id="32" name="Text 30"/>
          <p:cNvSpPr/>
          <p:nvPr/>
        </p:nvSpPr>
        <p:spPr>
          <a:xfrm>
            <a:off x="640080" y="4096512"/>
            <a:ext cx="5303520" cy="256032"/>
          </a:xfrm>
          <a:prstGeom prst="rect">
            <a:avLst/>
          </a:prstGeom>
          <a:noFill/>
          <a:ln/>
        </p:spPr>
        <p:txBody>
          <a:bodyPr wrap="square" lIns="0" tIns="0" rIns="0" bIns="0" rtlCol="0" anchor="ctr"/>
          <a:lstStyle/>
          <a:p>
            <a:pPr indent="0" marL="0">
              <a:buNone/>
            </a:pPr>
            <a:r>
              <a:rPr lang="en-US" sz="800" b="1" spc="150" kern="0" dirty="0">
                <a:solidFill>
                  <a:srgbClr val="6B7C93"/>
                </a:solidFill>
                <a:latin typeface="Calibri" pitchFamily="34" charset="0"/>
                <a:ea typeface="Calibri" pitchFamily="34" charset="-122"/>
                <a:cs typeface="Calibri" pitchFamily="34" charset="-120"/>
              </a:rPr>
              <a:t>INDUSTRY &amp; TENANTS</a:t>
            </a:r>
            <a:endParaRPr lang="en-US" sz="800" dirty="0"/>
          </a:p>
        </p:txBody>
      </p:sp>
      <p:sp>
        <p:nvSpPr>
          <p:cNvPr id="33" name="Shape 31"/>
          <p:cNvSpPr/>
          <p:nvPr/>
        </p:nvSpPr>
        <p:spPr>
          <a:xfrm>
            <a:off x="640080" y="4398264"/>
            <a:ext cx="5257800" cy="9144"/>
          </a:xfrm>
          <a:prstGeom prst="rect">
            <a:avLst/>
          </a:prstGeom>
          <a:solidFill>
            <a:srgbClr val="D0D6DE"/>
          </a:solidFill>
          <a:ln/>
        </p:spPr>
      </p:sp>
      <p:sp>
        <p:nvSpPr>
          <p:cNvPr id="34" name="Shape 32"/>
          <p:cNvSpPr/>
          <p:nvPr/>
        </p:nvSpPr>
        <p:spPr>
          <a:xfrm>
            <a:off x="640080" y="4599432"/>
            <a:ext cx="91440" cy="91440"/>
          </a:xfrm>
          <a:prstGeom prst="rect">
            <a:avLst/>
          </a:prstGeom>
          <a:solidFill>
            <a:srgbClr val="0F4C81"/>
          </a:solidFill>
          <a:ln/>
        </p:spPr>
      </p:sp>
      <p:sp>
        <p:nvSpPr>
          <p:cNvPr id="35" name="Text 33"/>
          <p:cNvSpPr/>
          <p:nvPr/>
        </p:nvSpPr>
        <p:spPr>
          <a:xfrm>
            <a:off x="841248" y="450799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3–5 Phase 1 anchor tenants: dry warehousing, cold storage, FTZ processing, and bonded services — confirmed LOIs provide bankable revenue to support Phase 1 financing</a:t>
            </a:r>
            <a:endParaRPr lang="en-US" sz="850" dirty="0"/>
          </a:p>
        </p:txBody>
      </p:sp>
      <p:sp>
        <p:nvSpPr>
          <p:cNvPr id="36" name="Shape 34"/>
          <p:cNvSpPr/>
          <p:nvPr/>
        </p:nvSpPr>
        <p:spPr>
          <a:xfrm>
            <a:off x="640080" y="5102352"/>
            <a:ext cx="91440" cy="91440"/>
          </a:xfrm>
          <a:prstGeom prst="rect">
            <a:avLst/>
          </a:prstGeom>
          <a:solidFill>
            <a:srgbClr val="0F4C81"/>
          </a:solidFill>
          <a:ln/>
        </p:spPr>
      </p:sp>
      <p:sp>
        <p:nvSpPr>
          <p:cNvPr id="37" name="Text 35"/>
          <p:cNvSpPr/>
          <p:nvPr/>
        </p:nvSpPr>
        <p:spPr>
          <a:xfrm>
            <a:off x="841248" y="501091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Freight forwarders and customs brokers to activate the India, UAE, and China feeder corridors — operational from day one of Phase 1 commissioning</a:t>
            </a:r>
            <a:endParaRPr lang="en-US" sz="850" dirty="0"/>
          </a:p>
        </p:txBody>
      </p:sp>
      <p:sp>
        <p:nvSpPr>
          <p:cNvPr id="38" name="Shape 36"/>
          <p:cNvSpPr/>
          <p:nvPr/>
        </p:nvSpPr>
        <p:spPr>
          <a:xfrm>
            <a:off x="640080" y="5605272"/>
            <a:ext cx="91440" cy="91440"/>
          </a:xfrm>
          <a:prstGeom prst="rect">
            <a:avLst/>
          </a:prstGeom>
          <a:solidFill>
            <a:srgbClr val="0F4C81"/>
          </a:solidFill>
          <a:ln/>
        </p:spPr>
      </p:sp>
      <p:sp>
        <p:nvSpPr>
          <p:cNvPr id="39" name="Text 37"/>
          <p:cNvSpPr/>
          <p:nvPr/>
        </p:nvSpPr>
        <p:spPr>
          <a:xfrm>
            <a:off x="841248" y="551383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Cross-border SMEs currently routing through Chicago requiring FTZ and bonded solutions — demand profile documented in MN DEED manufacturer perspective studies</a:t>
            </a:r>
            <a:endParaRPr lang="en-US" sz="850" dirty="0"/>
          </a:p>
        </p:txBody>
      </p:sp>
      <p:sp>
        <p:nvSpPr>
          <p:cNvPr id="40" name="Shape 38"/>
          <p:cNvSpPr/>
          <p:nvPr/>
        </p:nvSpPr>
        <p:spPr>
          <a:xfrm>
            <a:off x="640080" y="6108192"/>
            <a:ext cx="91440" cy="91440"/>
          </a:xfrm>
          <a:prstGeom prst="rect">
            <a:avLst/>
          </a:prstGeom>
          <a:solidFill>
            <a:srgbClr val="0F4C81"/>
          </a:solidFill>
          <a:ln/>
        </p:spPr>
      </p:sp>
      <p:sp>
        <p:nvSpPr>
          <p:cNvPr id="41" name="Text 39"/>
          <p:cNvSpPr/>
          <p:nvPr/>
        </p:nvSpPr>
        <p:spPr>
          <a:xfrm>
            <a:off x="841248" y="601675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EPC and project cargo operators requiring Upper Midwest logistics hub with oversized and heavy-lift capability</a:t>
            </a:r>
            <a:endParaRPr lang="en-US" sz="850" dirty="0"/>
          </a:p>
        </p:txBody>
      </p:sp>
      <p:sp>
        <p:nvSpPr>
          <p:cNvPr id="42" name="Shape 40"/>
          <p:cNvSpPr/>
          <p:nvPr/>
        </p:nvSpPr>
        <p:spPr>
          <a:xfrm>
            <a:off x="6355080" y="3959352"/>
            <a:ext cx="5669280" cy="2560320"/>
          </a:xfrm>
          <a:prstGeom prst="rect">
            <a:avLst/>
          </a:prstGeom>
          <a:solidFill>
            <a:srgbClr val="F7F8FA"/>
          </a:solidFill>
          <a:ln w="6350">
            <a:solidFill>
              <a:srgbClr val="D0D6DE"/>
            </a:solidFill>
            <a:prstDash val="solid"/>
          </a:ln>
        </p:spPr>
      </p:sp>
      <p:sp>
        <p:nvSpPr>
          <p:cNvPr id="43" name="Shape 41"/>
          <p:cNvSpPr/>
          <p:nvPr/>
        </p:nvSpPr>
        <p:spPr>
          <a:xfrm>
            <a:off x="6355080" y="3959352"/>
            <a:ext cx="5669280" cy="36576"/>
          </a:xfrm>
          <a:prstGeom prst="rect">
            <a:avLst/>
          </a:prstGeom>
          <a:solidFill>
            <a:srgbClr val="0F4C81"/>
          </a:solidFill>
          <a:ln/>
        </p:spPr>
      </p:sp>
      <p:sp>
        <p:nvSpPr>
          <p:cNvPr id="44" name="Text 42"/>
          <p:cNvSpPr/>
          <p:nvPr/>
        </p:nvSpPr>
        <p:spPr>
          <a:xfrm>
            <a:off x="6537960" y="4096512"/>
            <a:ext cx="5303520" cy="256032"/>
          </a:xfrm>
          <a:prstGeom prst="rect">
            <a:avLst/>
          </a:prstGeom>
          <a:noFill/>
          <a:ln/>
        </p:spPr>
        <p:txBody>
          <a:bodyPr wrap="square" lIns="0" tIns="0" rIns="0" bIns="0" rtlCol="0" anchor="ctr"/>
          <a:lstStyle/>
          <a:p>
            <a:pPr indent="0" marL="0">
              <a:buNone/>
            </a:pPr>
            <a:r>
              <a:rPr lang="en-US" sz="800" b="1" spc="150" kern="0" dirty="0">
                <a:solidFill>
                  <a:srgbClr val="6B7C93"/>
                </a:solidFill>
                <a:latin typeface="Calibri" pitchFamily="34" charset="0"/>
                <a:ea typeface="Calibri" pitchFamily="34" charset="-122"/>
                <a:cs typeface="Calibri" pitchFamily="34" charset="-120"/>
              </a:rPr>
              <a:t>PORT OF DULUTH &amp; MARITIME</a:t>
            </a:r>
            <a:endParaRPr lang="en-US" sz="800" dirty="0"/>
          </a:p>
        </p:txBody>
      </p:sp>
      <p:sp>
        <p:nvSpPr>
          <p:cNvPr id="45" name="Shape 43"/>
          <p:cNvSpPr/>
          <p:nvPr/>
        </p:nvSpPr>
        <p:spPr>
          <a:xfrm>
            <a:off x="6537960" y="4398264"/>
            <a:ext cx="5257800" cy="9144"/>
          </a:xfrm>
          <a:prstGeom prst="rect">
            <a:avLst/>
          </a:prstGeom>
          <a:solidFill>
            <a:srgbClr val="D0D6DE"/>
          </a:solidFill>
          <a:ln/>
        </p:spPr>
      </p:sp>
      <p:sp>
        <p:nvSpPr>
          <p:cNvPr id="46" name="Shape 44"/>
          <p:cNvSpPr/>
          <p:nvPr/>
        </p:nvSpPr>
        <p:spPr>
          <a:xfrm>
            <a:off x="6537960" y="4599432"/>
            <a:ext cx="91440" cy="91440"/>
          </a:xfrm>
          <a:prstGeom prst="rect">
            <a:avLst/>
          </a:prstGeom>
          <a:solidFill>
            <a:srgbClr val="0F4C81"/>
          </a:solidFill>
          <a:ln/>
        </p:spPr>
      </p:sp>
      <p:sp>
        <p:nvSpPr>
          <p:cNvPr id="47" name="Text 45"/>
          <p:cNvSpPr/>
          <p:nvPr/>
        </p:nvSpPr>
        <p:spPr>
          <a:xfrm>
            <a:off x="6739128" y="450799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Phase 3 private terminal development discussions with Port of Duluth–Superior authority — berth allocation, rail siding extension, reefer plug-in infrastructure</a:t>
            </a:r>
            <a:endParaRPr lang="en-US" sz="850" dirty="0"/>
          </a:p>
        </p:txBody>
      </p:sp>
      <p:sp>
        <p:nvSpPr>
          <p:cNvPr id="48" name="Shape 46"/>
          <p:cNvSpPr/>
          <p:nvPr/>
        </p:nvSpPr>
        <p:spPr>
          <a:xfrm>
            <a:off x="6537960" y="5102352"/>
            <a:ext cx="91440" cy="91440"/>
          </a:xfrm>
          <a:prstGeom prst="rect">
            <a:avLst/>
          </a:prstGeom>
          <a:solidFill>
            <a:srgbClr val="0F4C81"/>
          </a:solidFill>
          <a:ln/>
        </p:spPr>
      </p:sp>
      <p:sp>
        <p:nvSpPr>
          <p:cNvPr id="49" name="Text 47"/>
          <p:cNvSpPr/>
          <p:nvPr/>
        </p:nvSpPr>
        <p:spPr>
          <a:xfrm>
            <a:off x="6739128" y="501091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Container service route activation via St. Lawrence Seaway — Europe-direct service identification with vessel operators</a:t>
            </a:r>
            <a:endParaRPr lang="en-US" sz="850" dirty="0"/>
          </a:p>
        </p:txBody>
      </p:sp>
      <p:sp>
        <p:nvSpPr>
          <p:cNvPr id="50" name="Shape 48"/>
          <p:cNvSpPr/>
          <p:nvPr/>
        </p:nvSpPr>
        <p:spPr>
          <a:xfrm>
            <a:off x="6537960" y="5605272"/>
            <a:ext cx="91440" cy="91440"/>
          </a:xfrm>
          <a:prstGeom prst="rect">
            <a:avLst/>
          </a:prstGeom>
          <a:solidFill>
            <a:srgbClr val="0F4C81"/>
          </a:solidFill>
          <a:ln/>
        </p:spPr>
      </p:sp>
      <p:sp>
        <p:nvSpPr>
          <p:cNvPr id="51" name="Text 49"/>
          <p:cNvSpPr/>
          <p:nvPr/>
        </p:nvSpPr>
        <p:spPr>
          <a:xfrm>
            <a:off x="6739128" y="551383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Cold-chain berth capacity planning for pharmaceutical, agri-food, and perishable cargo streams from international origins</a:t>
            </a:r>
            <a:endParaRPr lang="en-US" sz="850" dirty="0"/>
          </a:p>
        </p:txBody>
      </p:sp>
      <p:sp>
        <p:nvSpPr>
          <p:cNvPr id="52" name="Shape 50"/>
          <p:cNvSpPr/>
          <p:nvPr/>
        </p:nvSpPr>
        <p:spPr>
          <a:xfrm>
            <a:off x="6537960" y="6108192"/>
            <a:ext cx="91440" cy="91440"/>
          </a:xfrm>
          <a:prstGeom prst="rect">
            <a:avLst/>
          </a:prstGeom>
          <a:solidFill>
            <a:srgbClr val="0F4C81"/>
          </a:solidFill>
          <a:ln/>
        </p:spPr>
      </p:sp>
      <p:sp>
        <p:nvSpPr>
          <p:cNvPr id="53" name="Text 51"/>
          <p:cNvSpPr/>
          <p:nvPr/>
        </p:nvSpPr>
        <p:spPr>
          <a:xfrm>
            <a:off x="6739128" y="6016752"/>
            <a:ext cx="5074920" cy="45720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MARAD coordination for national freight strategy alignment — modal shift from long-haul trucking to Great Lakes shipping qualifies for federal freight infrastructure support</a:t>
            </a:r>
            <a:endParaRPr lang="en-US" sz="850" dirty="0"/>
          </a:p>
        </p:txBody>
      </p:sp>
      <p:sp>
        <p:nvSpPr>
          <p:cNvPr id="54" name="Shape 52"/>
          <p:cNvSpPr/>
          <p:nvPr/>
        </p:nvSpPr>
        <p:spPr>
          <a:xfrm>
            <a:off x="0" y="6656832"/>
            <a:ext cx="12161520" cy="201168"/>
          </a:xfrm>
          <a:prstGeom prst="rect">
            <a:avLst/>
          </a:prstGeom>
          <a:solidFill>
            <a:srgbClr val="0F2341"/>
          </a:solidFill>
          <a:ln/>
        </p:spPr>
      </p:sp>
      <p:sp>
        <p:nvSpPr>
          <p:cNvPr id="55" name="Text 53"/>
          <p:cNvSpPr/>
          <p:nvPr/>
        </p:nvSpPr>
        <p:spPr>
          <a:xfrm>
            <a:off x="365760" y="6675120"/>
            <a:ext cx="10972800" cy="164592"/>
          </a:xfrm>
          <a:prstGeom prst="rect">
            <a:avLst/>
          </a:prstGeom>
          <a:noFill/>
          <a:ln/>
        </p:spPr>
        <p:txBody>
          <a:bodyPr wrap="square" lIns="0" tIns="0" rIns="0" bIns="0" rtlCol="0" anchor="ctr"/>
          <a:lstStyle/>
          <a:p>
            <a:pPr indent="0" marL="0">
              <a:buNone/>
            </a:pPr>
            <a:r>
              <a:rPr lang="en-US" sz="650" dirty="0">
                <a:solidFill>
                  <a:srgbClr val="8FA8C0"/>
                </a:solidFill>
                <a:latin typeface="Calibri" pitchFamily="34" charset="0"/>
                <a:ea typeface="Calibri" pitchFamily="34" charset="-122"/>
                <a:cs typeface="Calibri" pitchFamily="34" charset="-120"/>
              </a:rPr>
              <a:t>CONFIDENTIAL  |  INTERNATIONAL FALLS MULTIMODAL LOGISTICS HUB &amp; FTZ  |  ONESIMUS CORPORATION  |  ICM FORUM #12  |  APRIL 2026</a:t>
            </a:r>
            <a:endParaRPr lang="en-US" sz="650" dirty="0"/>
          </a:p>
        </p:txBody>
      </p:sp>
      <p:sp>
        <p:nvSpPr>
          <p:cNvPr id="56" name="Text 54"/>
          <p:cNvSpPr/>
          <p:nvPr/>
        </p:nvSpPr>
        <p:spPr>
          <a:xfrm>
            <a:off x="11430000" y="6675120"/>
            <a:ext cx="548640" cy="164592"/>
          </a:xfrm>
          <a:prstGeom prst="rect">
            <a:avLst/>
          </a:prstGeom>
          <a:noFill/>
          <a:ln/>
        </p:spPr>
        <p:txBody>
          <a:bodyPr wrap="square" lIns="0" tIns="0" rIns="0" bIns="0" rtlCol="0" anchor="ctr"/>
          <a:lstStyle/>
          <a:p>
            <a:pPr algn="r" indent="0" marL="0">
              <a:buNone/>
            </a:pPr>
            <a:r>
              <a:rPr lang="en-US" sz="650" dirty="0">
                <a:solidFill>
                  <a:srgbClr val="8FA8C0"/>
                </a:solidFill>
                <a:latin typeface="Calibri" pitchFamily="34" charset="0"/>
                <a:ea typeface="Calibri" pitchFamily="34" charset="-122"/>
                <a:cs typeface="Calibri" pitchFamily="34" charset="-120"/>
              </a:rPr>
              <a:t>10</a:t>
            </a:r>
            <a:endParaRPr lang="en-US" sz="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F2341"/>
        </a:solidFill>
      </p:bgPr>
    </p:bg>
    <p:spTree>
      <p:nvGrpSpPr>
        <p:cNvPr id="1" name=""/>
        <p:cNvGrpSpPr/>
        <p:nvPr/>
      </p:nvGrpSpPr>
      <p:grpSpPr>
        <a:xfrm>
          <a:off x="0" y="0"/>
          <a:ext cx="0" cy="0"/>
          <a:chOff x="0" y="0"/>
          <a:chExt cx="0" cy="0"/>
        </a:xfrm>
      </p:grpSpPr>
      <p:sp>
        <p:nvSpPr>
          <p:cNvPr id="2" name="Shape 0"/>
          <p:cNvSpPr/>
          <p:nvPr/>
        </p:nvSpPr>
        <p:spPr>
          <a:xfrm>
            <a:off x="0" y="0"/>
            <a:ext cx="12161520" cy="54864"/>
          </a:xfrm>
          <a:prstGeom prst="rect">
            <a:avLst/>
          </a:prstGeom>
          <a:solidFill>
            <a:srgbClr val="0F4C81"/>
          </a:solidFill>
          <a:ln/>
        </p:spPr>
      </p:sp>
      <p:sp>
        <p:nvSpPr>
          <p:cNvPr id="3" name="Text 1"/>
          <p:cNvSpPr/>
          <p:nvPr/>
        </p:nvSpPr>
        <p:spPr>
          <a:xfrm>
            <a:off x="548640" y="502920"/>
            <a:ext cx="3657600" cy="731520"/>
          </a:xfrm>
          <a:prstGeom prst="rect">
            <a:avLst/>
          </a:prstGeom>
          <a:noFill/>
          <a:ln/>
        </p:spPr>
        <p:txBody>
          <a:bodyPr wrap="square" lIns="0" tIns="0" rIns="0" bIns="0" rtlCol="0" anchor="ctr"/>
          <a:lstStyle/>
          <a:p>
            <a:pPr indent="0" marL="0">
              <a:buNone/>
            </a:pPr>
            <a:r>
              <a:rPr lang="en-US" sz="1100" b="1" spc="300" kern="0" dirty="0">
                <a:solidFill>
                  <a:srgbClr val="FFFFFF"/>
                </a:solidFill>
                <a:latin typeface="Calibri" pitchFamily="34" charset="0"/>
                <a:ea typeface="Calibri" pitchFamily="34" charset="-122"/>
                <a:cs typeface="Calibri" pitchFamily="34" charset="-120"/>
              </a:rPr>
              <a:t>ONESIMUS</a:t>
            </a:r>
            <a:endParaRPr lang="en-US" sz="1100" dirty="0"/>
          </a:p>
          <a:p>
            <a:pPr indent="0" marL="0">
              <a:buNone/>
            </a:pPr>
            <a:r>
              <a:rPr lang="en-US" sz="1100" b="1" spc="300" kern="0" dirty="0">
                <a:solidFill>
                  <a:srgbClr val="FFFFFF"/>
                </a:solidFill>
                <a:latin typeface="Calibri" pitchFamily="34" charset="0"/>
                <a:ea typeface="Calibri" pitchFamily="34" charset="-122"/>
                <a:cs typeface="Calibri" pitchFamily="34" charset="-120"/>
              </a:rPr>
              <a:t>CORPORATION</a:t>
            </a:r>
            <a:endParaRPr lang="en-US" sz="1100" dirty="0"/>
          </a:p>
        </p:txBody>
      </p:sp>
      <p:sp>
        <p:nvSpPr>
          <p:cNvPr id="4" name="Shape 2"/>
          <p:cNvSpPr/>
          <p:nvPr/>
        </p:nvSpPr>
        <p:spPr>
          <a:xfrm>
            <a:off x="548640" y="1298448"/>
            <a:ext cx="1280160" cy="27432"/>
          </a:xfrm>
          <a:prstGeom prst="rect">
            <a:avLst/>
          </a:prstGeom>
          <a:solidFill>
            <a:srgbClr val="0F4C81"/>
          </a:solidFill>
          <a:ln/>
        </p:spPr>
      </p:sp>
      <p:sp>
        <p:nvSpPr>
          <p:cNvPr id="5" name="Text 3"/>
          <p:cNvSpPr/>
          <p:nvPr/>
        </p:nvSpPr>
        <p:spPr>
          <a:xfrm>
            <a:off x="548640" y="1874520"/>
            <a:ext cx="11064240" cy="1188720"/>
          </a:xfrm>
          <a:prstGeom prst="rect">
            <a:avLst/>
          </a:prstGeom>
          <a:noFill/>
          <a:ln/>
        </p:spPr>
        <p:txBody>
          <a:bodyPr wrap="square" lIns="0" tIns="0" rIns="0" bIns="0" rtlCol="0" anchor="ctr"/>
          <a:lstStyle/>
          <a:p>
            <a:pPr indent="0" marL="0">
              <a:buNone/>
            </a:pPr>
            <a:r>
              <a:rPr lang="en-US" sz="3200" b="1" dirty="0">
                <a:solidFill>
                  <a:srgbClr val="FFFFFF"/>
                </a:solidFill>
                <a:latin typeface="Calibri" pitchFamily="34" charset="0"/>
                <a:ea typeface="Calibri" pitchFamily="34" charset="-122"/>
                <a:cs typeface="Calibri" pitchFamily="34" charset="-120"/>
              </a:rPr>
              <a:t>International Falls Multimodal</a:t>
            </a:r>
            <a:endParaRPr lang="en-US" sz="3200" dirty="0"/>
          </a:p>
          <a:p>
            <a:pPr indent="0" marL="0">
              <a:buNone/>
            </a:pPr>
            <a:r>
              <a:rPr lang="en-US" sz="3200" b="1" dirty="0">
                <a:solidFill>
                  <a:srgbClr val="FFFFFF"/>
                </a:solidFill>
                <a:latin typeface="Calibri" pitchFamily="34" charset="0"/>
                <a:ea typeface="Calibri" pitchFamily="34" charset="-122"/>
                <a:cs typeface="Calibri" pitchFamily="34" charset="-120"/>
              </a:rPr>
              <a:t>Logistics Hub &amp; Foreign Trade Zone</a:t>
            </a:r>
            <a:endParaRPr lang="en-US" sz="3200" dirty="0"/>
          </a:p>
        </p:txBody>
      </p:sp>
      <p:sp>
        <p:nvSpPr>
          <p:cNvPr id="6" name="Shape 4"/>
          <p:cNvSpPr/>
          <p:nvPr/>
        </p:nvSpPr>
        <p:spPr>
          <a:xfrm>
            <a:off x="548640" y="3246120"/>
            <a:ext cx="11064240" cy="9144"/>
          </a:xfrm>
          <a:prstGeom prst="rect">
            <a:avLst/>
          </a:prstGeom>
          <a:solidFill>
            <a:srgbClr val="0F4C81"/>
          </a:solidFill>
          <a:ln/>
        </p:spPr>
      </p:sp>
      <p:sp>
        <p:nvSpPr>
          <p:cNvPr id="7" name="Text 5"/>
          <p:cNvSpPr/>
          <p:nvPr/>
        </p:nvSpPr>
        <p:spPr>
          <a:xfrm>
            <a:off x="548640" y="3401568"/>
            <a:ext cx="11064240" cy="411480"/>
          </a:xfrm>
          <a:prstGeom prst="rect">
            <a:avLst/>
          </a:prstGeom>
          <a:noFill/>
          <a:ln/>
        </p:spPr>
        <p:txBody>
          <a:bodyPr wrap="square" lIns="0" tIns="0" rIns="0" bIns="0" rtlCol="0" anchor="ctr"/>
          <a:lstStyle/>
          <a:p>
            <a:pPr indent="0" marL="0">
              <a:buNone/>
            </a:pPr>
            <a:r>
              <a:rPr lang="en-US" sz="1400" i="1" dirty="0">
                <a:solidFill>
                  <a:srgbClr val="8FA8C0"/>
                </a:solidFill>
                <a:latin typeface="Calibri" pitchFamily="34" charset="0"/>
                <a:ea typeface="Calibri" pitchFamily="34" charset="-122"/>
                <a:cs typeface="Calibri" pitchFamily="34" charset="-120"/>
              </a:rPr>
              <a:t>Bankable. Systemically Important. Institutionally Investable.</a:t>
            </a:r>
            <a:endParaRPr lang="en-US" sz="1400" dirty="0"/>
          </a:p>
        </p:txBody>
      </p:sp>
      <p:sp>
        <p:nvSpPr>
          <p:cNvPr id="8" name="Text 6"/>
          <p:cNvSpPr/>
          <p:nvPr/>
        </p:nvSpPr>
        <p:spPr>
          <a:xfrm>
            <a:off x="548640" y="4023360"/>
            <a:ext cx="2286000" cy="256032"/>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PRESIDENT</a:t>
            </a:r>
            <a:endParaRPr lang="en-US" sz="700" dirty="0"/>
          </a:p>
        </p:txBody>
      </p:sp>
      <p:sp>
        <p:nvSpPr>
          <p:cNvPr id="9" name="Text 7"/>
          <p:cNvSpPr/>
          <p:nvPr/>
        </p:nvSpPr>
        <p:spPr>
          <a:xfrm>
            <a:off x="2926080" y="4023360"/>
            <a:ext cx="8686800" cy="274320"/>
          </a:xfrm>
          <a:prstGeom prst="rect">
            <a:avLst/>
          </a:prstGeom>
          <a:noFill/>
          <a:ln/>
        </p:spPr>
        <p:txBody>
          <a:bodyPr wrap="square" lIns="0" tIns="0" rIns="0" bIns="0" rtlCol="0" anchor="ctr"/>
          <a:lstStyle/>
          <a:p>
            <a:pPr indent="0" marL="0">
              <a:buNone/>
            </a:pPr>
            <a:r>
              <a:rPr lang="en-US" sz="1000" dirty="0">
                <a:solidFill>
                  <a:srgbClr val="FFFFFF"/>
                </a:solidFill>
                <a:latin typeface="Calibri" pitchFamily="34" charset="0"/>
                <a:ea typeface="Calibri" pitchFamily="34" charset="-122"/>
                <a:cs typeface="Calibri" pitchFamily="34" charset="-120"/>
              </a:rPr>
              <a:t>Felix Asemota</a:t>
            </a:r>
            <a:endParaRPr lang="en-US" sz="1000" dirty="0"/>
          </a:p>
        </p:txBody>
      </p:sp>
      <p:sp>
        <p:nvSpPr>
          <p:cNvPr id="10" name="Text 8"/>
          <p:cNvSpPr/>
          <p:nvPr/>
        </p:nvSpPr>
        <p:spPr>
          <a:xfrm>
            <a:off x="548640" y="4407408"/>
            <a:ext cx="2286000" cy="256032"/>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COMPANY</a:t>
            </a:r>
            <a:endParaRPr lang="en-US" sz="700" dirty="0"/>
          </a:p>
        </p:txBody>
      </p:sp>
      <p:sp>
        <p:nvSpPr>
          <p:cNvPr id="11" name="Text 9"/>
          <p:cNvSpPr/>
          <p:nvPr/>
        </p:nvSpPr>
        <p:spPr>
          <a:xfrm>
            <a:off x="2926080" y="4407408"/>
            <a:ext cx="8686800" cy="274320"/>
          </a:xfrm>
          <a:prstGeom prst="rect">
            <a:avLst/>
          </a:prstGeom>
          <a:noFill/>
          <a:ln/>
        </p:spPr>
        <p:txBody>
          <a:bodyPr wrap="square" lIns="0" tIns="0" rIns="0" bIns="0" rtlCol="0" anchor="ctr"/>
          <a:lstStyle/>
          <a:p>
            <a:pPr indent="0" marL="0">
              <a:buNone/>
            </a:pPr>
            <a:r>
              <a:rPr lang="en-US" sz="1000" dirty="0">
                <a:solidFill>
                  <a:srgbClr val="FFFFFF"/>
                </a:solidFill>
                <a:latin typeface="Calibri" pitchFamily="34" charset="0"/>
                <a:ea typeface="Calibri" pitchFamily="34" charset="-122"/>
                <a:cs typeface="Calibri" pitchFamily="34" charset="-120"/>
              </a:rPr>
              <a:t>Onesimus Corporation</a:t>
            </a:r>
            <a:endParaRPr lang="en-US" sz="1000" dirty="0"/>
          </a:p>
        </p:txBody>
      </p:sp>
      <p:sp>
        <p:nvSpPr>
          <p:cNvPr id="12" name="Text 10"/>
          <p:cNvSpPr/>
          <p:nvPr/>
        </p:nvSpPr>
        <p:spPr>
          <a:xfrm>
            <a:off x="548640" y="4791456"/>
            <a:ext cx="2286000" cy="256032"/>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EMAIL</a:t>
            </a:r>
            <a:endParaRPr lang="en-US" sz="700" dirty="0"/>
          </a:p>
        </p:txBody>
      </p:sp>
      <p:sp>
        <p:nvSpPr>
          <p:cNvPr id="13" name="Text 11"/>
          <p:cNvSpPr/>
          <p:nvPr/>
        </p:nvSpPr>
        <p:spPr>
          <a:xfrm>
            <a:off x="2926080" y="4791456"/>
            <a:ext cx="8686800" cy="274320"/>
          </a:xfrm>
          <a:prstGeom prst="rect">
            <a:avLst/>
          </a:prstGeom>
          <a:noFill/>
          <a:ln/>
        </p:spPr>
        <p:txBody>
          <a:bodyPr wrap="square" lIns="0" tIns="0" rIns="0" bIns="0" rtlCol="0" anchor="ctr"/>
          <a:lstStyle/>
          <a:p>
            <a:pPr indent="0" marL="0">
              <a:buNone/>
            </a:pPr>
            <a:r>
              <a:rPr lang="en-US" sz="1000" dirty="0">
                <a:solidFill>
                  <a:srgbClr val="FFFFFF"/>
                </a:solidFill>
                <a:latin typeface="Calibri" pitchFamily="34" charset="0"/>
                <a:ea typeface="Calibri" pitchFamily="34" charset="-122"/>
                <a:cs typeface="Calibri" pitchFamily="34" charset="-120"/>
              </a:rPr>
              <a:t>felix@onesimusllc.com</a:t>
            </a:r>
            <a:endParaRPr lang="en-US" sz="1000" dirty="0"/>
          </a:p>
        </p:txBody>
      </p:sp>
      <p:sp>
        <p:nvSpPr>
          <p:cNvPr id="14" name="Text 12"/>
          <p:cNvSpPr/>
          <p:nvPr/>
        </p:nvSpPr>
        <p:spPr>
          <a:xfrm>
            <a:off x="548640" y="5175504"/>
            <a:ext cx="2286000" cy="256032"/>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LOCATION</a:t>
            </a:r>
            <a:endParaRPr lang="en-US" sz="700" dirty="0"/>
          </a:p>
        </p:txBody>
      </p:sp>
      <p:sp>
        <p:nvSpPr>
          <p:cNvPr id="15" name="Text 13"/>
          <p:cNvSpPr/>
          <p:nvPr/>
        </p:nvSpPr>
        <p:spPr>
          <a:xfrm>
            <a:off x="2926080" y="5175504"/>
            <a:ext cx="8686800" cy="274320"/>
          </a:xfrm>
          <a:prstGeom prst="rect">
            <a:avLst/>
          </a:prstGeom>
          <a:noFill/>
          <a:ln/>
        </p:spPr>
        <p:txBody>
          <a:bodyPr wrap="square" lIns="0" tIns="0" rIns="0" bIns="0" rtlCol="0" anchor="ctr"/>
          <a:lstStyle/>
          <a:p>
            <a:pPr indent="0" marL="0">
              <a:buNone/>
            </a:pPr>
            <a:r>
              <a:rPr lang="en-US" sz="1000" dirty="0">
                <a:solidFill>
                  <a:srgbClr val="FFFFFF"/>
                </a:solidFill>
                <a:latin typeface="Calibri" pitchFamily="34" charset="0"/>
                <a:ea typeface="Calibri" pitchFamily="34" charset="-122"/>
                <a:cs typeface="Calibri" pitchFamily="34" charset="-120"/>
              </a:rPr>
              <a:t>International Falls, Minnesota</a:t>
            </a:r>
            <a:endParaRPr lang="en-US" sz="1000" dirty="0"/>
          </a:p>
        </p:txBody>
      </p:sp>
      <p:sp>
        <p:nvSpPr>
          <p:cNvPr id="16" name="Text 14"/>
          <p:cNvSpPr/>
          <p:nvPr/>
        </p:nvSpPr>
        <p:spPr>
          <a:xfrm>
            <a:off x="548640" y="5559552"/>
            <a:ext cx="2286000" cy="256032"/>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GOVERNMENT PARTNER</a:t>
            </a:r>
            <a:endParaRPr lang="en-US" sz="700" dirty="0"/>
          </a:p>
        </p:txBody>
      </p:sp>
      <p:sp>
        <p:nvSpPr>
          <p:cNvPr id="17" name="Text 15"/>
          <p:cNvSpPr/>
          <p:nvPr/>
        </p:nvSpPr>
        <p:spPr>
          <a:xfrm>
            <a:off x="2926080" y="5559552"/>
            <a:ext cx="8686800" cy="274320"/>
          </a:xfrm>
          <a:prstGeom prst="rect">
            <a:avLst/>
          </a:prstGeom>
          <a:noFill/>
          <a:ln/>
        </p:spPr>
        <p:txBody>
          <a:bodyPr wrap="square" lIns="0" tIns="0" rIns="0" bIns="0" rtlCol="0" anchor="ctr"/>
          <a:lstStyle/>
          <a:p>
            <a:pPr indent="0" marL="0">
              <a:buNone/>
            </a:pPr>
            <a:r>
              <a:rPr lang="en-US" sz="1000" dirty="0">
                <a:solidFill>
                  <a:srgbClr val="FFFFFF"/>
                </a:solidFill>
                <a:latin typeface="Calibri" pitchFamily="34" charset="0"/>
                <a:ea typeface="Calibri" pitchFamily="34" charset="-122"/>
                <a:cs typeface="Calibri" pitchFamily="34" charset="-120"/>
              </a:rPr>
              <a:t>City of International Falls</a:t>
            </a:r>
            <a:endParaRPr lang="en-US" sz="1000" dirty="0"/>
          </a:p>
        </p:txBody>
      </p:sp>
      <p:sp>
        <p:nvSpPr>
          <p:cNvPr id="18" name="Text 16"/>
          <p:cNvSpPr/>
          <p:nvPr/>
        </p:nvSpPr>
        <p:spPr>
          <a:xfrm>
            <a:off x="548640" y="5943600"/>
            <a:ext cx="2286000" cy="256032"/>
          </a:xfrm>
          <a:prstGeom prst="rect">
            <a:avLst/>
          </a:prstGeom>
          <a:noFill/>
          <a:ln/>
        </p:spPr>
        <p:txBody>
          <a:bodyPr wrap="square" lIns="0" tIns="0" rIns="0" bIns="0" rtlCol="0" anchor="ctr"/>
          <a:lstStyle/>
          <a:p>
            <a:pPr indent="0" marL="0">
              <a:buNone/>
            </a:pPr>
            <a:r>
              <a:rPr lang="en-US" sz="700" spc="100" kern="0" dirty="0">
                <a:solidFill>
                  <a:srgbClr val="6A8AAA"/>
                </a:solidFill>
                <a:latin typeface="Calibri" pitchFamily="34" charset="0"/>
                <a:ea typeface="Calibri" pitchFamily="34" charset="-122"/>
                <a:cs typeface="Calibri" pitchFamily="34" charset="-120"/>
              </a:rPr>
              <a:t>FORUM</a:t>
            </a:r>
            <a:endParaRPr lang="en-US" sz="700" dirty="0"/>
          </a:p>
        </p:txBody>
      </p:sp>
      <p:sp>
        <p:nvSpPr>
          <p:cNvPr id="19" name="Text 17"/>
          <p:cNvSpPr/>
          <p:nvPr/>
        </p:nvSpPr>
        <p:spPr>
          <a:xfrm>
            <a:off x="2926080" y="5943600"/>
            <a:ext cx="8686800" cy="274320"/>
          </a:xfrm>
          <a:prstGeom prst="rect">
            <a:avLst/>
          </a:prstGeom>
          <a:noFill/>
          <a:ln/>
        </p:spPr>
        <p:txBody>
          <a:bodyPr wrap="square" lIns="0" tIns="0" rIns="0" bIns="0" rtlCol="0" anchor="ctr"/>
          <a:lstStyle/>
          <a:p>
            <a:pPr indent="0" marL="0">
              <a:buNone/>
            </a:pPr>
            <a:r>
              <a:rPr lang="en-US" sz="1000" dirty="0">
                <a:solidFill>
                  <a:srgbClr val="FFFFFF"/>
                </a:solidFill>
                <a:latin typeface="Calibri" pitchFamily="34" charset="0"/>
                <a:ea typeface="Calibri" pitchFamily="34" charset="-122"/>
                <a:cs typeface="Calibri" pitchFamily="34" charset="-120"/>
              </a:rPr>
              <a:t>ICM Forum #12 — April 16, 2026 — SRF Consulting, Minneapolis</a:t>
            </a:r>
            <a:endParaRPr lang="en-US" sz="1000" dirty="0"/>
          </a:p>
        </p:txBody>
      </p:sp>
      <p:sp>
        <p:nvSpPr>
          <p:cNvPr id="20" name="Shape 18"/>
          <p:cNvSpPr/>
          <p:nvPr/>
        </p:nvSpPr>
        <p:spPr>
          <a:xfrm>
            <a:off x="548640" y="6400800"/>
            <a:ext cx="11064240" cy="9144"/>
          </a:xfrm>
          <a:prstGeom prst="rect">
            <a:avLst/>
          </a:prstGeom>
          <a:solidFill>
            <a:srgbClr val="2A4A6B"/>
          </a:solidFill>
          <a:ln/>
        </p:spPr>
      </p:sp>
      <p:sp>
        <p:nvSpPr>
          <p:cNvPr id="21" name="Text 19"/>
          <p:cNvSpPr/>
          <p:nvPr/>
        </p:nvSpPr>
        <p:spPr>
          <a:xfrm>
            <a:off x="548640" y="6455664"/>
            <a:ext cx="11064240" cy="292608"/>
          </a:xfrm>
          <a:prstGeom prst="rect">
            <a:avLst/>
          </a:prstGeom>
          <a:noFill/>
          <a:ln/>
        </p:spPr>
        <p:txBody>
          <a:bodyPr wrap="square" lIns="0" tIns="0" rIns="0" bIns="0" rtlCol="0" anchor="ctr"/>
          <a:lstStyle/>
          <a:p>
            <a:pPr indent="0" marL="0">
              <a:buNone/>
            </a:pPr>
            <a:r>
              <a:rPr lang="en-US" sz="650" dirty="0">
                <a:solidFill>
                  <a:srgbClr val="4A6A8A"/>
                </a:solidFill>
                <a:latin typeface="Calibri" pitchFamily="34" charset="0"/>
                <a:ea typeface="Calibri" pitchFamily="34" charset="-122"/>
                <a:cs typeface="Calibri" pitchFamily="34" charset="-120"/>
              </a:rPr>
              <a:t>This document has been prepared for discussion purposes at ICM Forum #12. It is confidential and intended solely for the recipients named. The information contained herein is subject to change and does not constitute an offer to sell or a solicitation of an offer to buy any securities.</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61520" cy="54864"/>
          </a:xfrm>
          <a:prstGeom prst="rect">
            <a:avLst/>
          </a:prstGeom>
          <a:solidFill>
            <a:srgbClr val="0F4C81"/>
          </a:solidFill>
          <a:ln/>
        </p:spPr>
      </p:sp>
      <p:sp>
        <p:nvSpPr>
          <p:cNvPr id="3" name="Text 1"/>
          <p:cNvSpPr/>
          <p:nvPr/>
        </p:nvSpPr>
        <p:spPr>
          <a:xfrm>
            <a:off x="457200" y="201168"/>
            <a:ext cx="11247120" cy="566928"/>
          </a:xfrm>
          <a:prstGeom prst="rect">
            <a:avLst/>
          </a:prstGeom>
          <a:noFill/>
          <a:ln/>
        </p:spPr>
        <p:txBody>
          <a:bodyPr wrap="square" lIns="0" tIns="0" rIns="0" bIns="0" rtlCol="0" anchor="ctr"/>
          <a:lstStyle/>
          <a:p>
            <a:pPr indent="0" marL="0">
              <a:buNone/>
            </a:pPr>
            <a:r>
              <a:rPr lang="en-US" sz="2000" b="1" dirty="0">
                <a:solidFill>
                  <a:srgbClr val="0F2341"/>
                </a:solidFill>
                <a:latin typeface="Calibri" pitchFamily="34" charset="0"/>
                <a:ea typeface="Calibri" pitchFamily="34" charset="-122"/>
                <a:cs typeface="Calibri" pitchFamily="34" charset="-120"/>
              </a:rPr>
              <a:t>Executive Summary</a:t>
            </a:r>
            <a:endParaRPr lang="en-US" sz="2000" dirty="0"/>
          </a:p>
        </p:txBody>
      </p:sp>
      <p:sp>
        <p:nvSpPr>
          <p:cNvPr id="4" name="Shape 2"/>
          <p:cNvSpPr/>
          <p:nvPr/>
        </p:nvSpPr>
        <p:spPr>
          <a:xfrm>
            <a:off x="457200" y="822960"/>
            <a:ext cx="11247120" cy="9144"/>
          </a:xfrm>
          <a:prstGeom prst="rect">
            <a:avLst/>
          </a:prstGeom>
          <a:solidFill>
            <a:srgbClr val="D0D6DE"/>
          </a:solidFill>
          <a:ln/>
        </p:spPr>
      </p:sp>
      <p:sp>
        <p:nvSpPr>
          <p:cNvPr id="5" name="Text 3"/>
          <p:cNvSpPr/>
          <p:nvPr/>
        </p:nvSpPr>
        <p:spPr>
          <a:xfrm>
            <a:off x="457200" y="896112"/>
            <a:ext cx="11247120" cy="274320"/>
          </a:xfrm>
          <a:prstGeom prst="rect">
            <a:avLst/>
          </a:prstGeom>
          <a:noFill/>
          <a:ln/>
        </p:spPr>
        <p:txBody>
          <a:bodyPr wrap="square" lIns="0" tIns="0" rIns="0" bIns="0" rtlCol="0" anchor="ctr"/>
          <a:lstStyle/>
          <a:p>
            <a:pPr indent="0" marL="0">
              <a:buNone/>
            </a:pPr>
            <a:r>
              <a:rPr lang="en-US" sz="950" i="1" dirty="0">
                <a:solidFill>
                  <a:srgbClr val="6B7C93"/>
                </a:solidFill>
                <a:latin typeface="Calibri" pitchFamily="34" charset="0"/>
                <a:ea typeface="Calibri" pitchFamily="34" charset="-122"/>
                <a:cs typeface="Calibri" pitchFamily="34" charset="-120"/>
              </a:rPr>
              <a:t>The Investment Thesis in Five Statements</a:t>
            </a:r>
            <a:endParaRPr lang="en-US" sz="950" dirty="0"/>
          </a:p>
        </p:txBody>
      </p:sp>
      <p:sp>
        <p:nvSpPr>
          <p:cNvPr id="6" name="Shape 4"/>
          <p:cNvSpPr/>
          <p:nvPr/>
        </p:nvSpPr>
        <p:spPr>
          <a:xfrm>
            <a:off x="457200" y="1261872"/>
            <a:ext cx="320040" cy="9144"/>
          </a:xfrm>
          <a:prstGeom prst="rect">
            <a:avLst/>
          </a:prstGeom>
          <a:solidFill>
            <a:srgbClr val="0F4C81"/>
          </a:solidFill>
          <a:ln/>
        </p:spPr>
      </p:sp>
      <p:sp>
        <p:nvSpPr>
          <p:cNvPr id="7" name="Text 5"/>
          <p:cNvSpPr/>
          <p:nvPr/>
        </p:nvSpPr>
        <p:spPr>
          <a:xfrm>
            <a:off x="457200" y="1325880"/>
            <a:ext cx="11247120" cy="274320"/>
          </a:xfrm>
          <a:prstGeom prst="rect">
            <a:avLst/>
          </a:prstGeom>
          <a:noFill/>
          <a:ln/>
        </p:spPr>
        <p:txBody>
          <a:bodyPr wrap="square" lIns="0" tIns="0" rIns="0" bIns="0" rtlCol="0" anchor="ctr"/>
          <a:lstStyle/>
          <a:p>
            <a:pPr indent="0" marL="0">
              <a:buNone/>
            </a:pPr>
            <a:r>
              <a:rPr lang="en-US" sz="1050" b="1" dirty="0">
                <a:solidFill>
                  <a:srgbClr val="0F2341"/>
                </a:solidFill>
                <a:latin typeface="Calibri" pitchFamily="34" charset="0"/>
                <a:ea typeface="Calibri" pitchFamily="34" charset="-122"/>
                <a:cs typeface="Calibri" pitchFamily="34" charset="-120"/>
              </a:rPr>
              <a:t>I.  The Upper Midwest requires a new inland trade gateway.</a:t>
            </a:r>
            <a:endParaRPr lang="en-US" sz="1050" dirty="0"/>
          </a:p>
        </p:txBody>
      </p:sp>
      <p:sp>
        <p:nvSpPr>
          <p:cNvPr id="8" name="Text 6"/>
          <p:cNvSpPr/>
          <p:nvPr/>
        </p:nvSpPr>
        <p:spPr>
          <a:xfrm>
            <a:off x="457200" y="1627632"/>
            <a:ext cx="11247120" cy="566928"/>
          </a:xfrm>
          <a:prstGeom prst="rect">
            <a:avLst/>
          </a:prstGeom>
          <a:noFill/>
          <a:ln/>
        </p:spPr>
        <p:txBody>
          <a:bodyPr wrap="square" lIns="0" tIns="0" rIns="0" bIns="0" rtlCol="0" anchor="ctr"/>
          <a:lstStyle/>
          <a:p>
            <a:pPr indent="0" marL="0">
              <a:buNone/>
            </a:pPr>
            <a:r>
              <a:rPr lang="en-US" sz="900" dirty="0">
                <a:solidFill>
                  <a:srgbClr val="6B7C93"/>
                </a:solidFill>
                <a:latin typeface="Calibri" pitchFamily="34" charset="0"/>
                <a:ea typeface="Calibri" pitchFamily="34" charset="-122"/>
                <a:cs typeface="Calibri" pitchFamily="34" charset="-120"/>
              </a:rPr>
              <a:t>Traditional routing through Chicago and coastal ports has become structurally congested, costly, and unreliable. Average dwell times of 5–7 days and per-container costs of $950–$1,150 are driving shippers to seek alternative corridors. International Falls presents a fundamentally superior routing — 2–3 day dwell, $350–$650 per container — backed by CN Rail Class I direct north–south service with no Chicago interchange.</a:t>
            </a:r>
            <a:endParaRPr lang="en-US" sz="900" dirty="0"/>
          </a:p>
        </p:txBody>
      </p:sp>
      <p:sp>
        <p:nvSpPr>
          <p:cNvPr id="9" name="Shape 7"/>
          <p:cNvSpPr/>
          <p:nvPr/>
        </p:nvSpPr>
        <p:spPr>
          <a:xfrm>
            <a:off x="457200" y="2286000"/>
            <a:ext cx="320040" cy="9144"/>
          </a:xfrm>
          <a:prstGeom prst="rect">
            <a:avLst/>
          </a:prstGeom>
          <a:solidFill>
            <a:srgbClr val="0F4C81"/>
          </a:solidFill>
          <a:ln/>
        </p:spPr>
      </p:sp>
      <p:sp>
        <p:nvSpPr>
          <p:cNvPr id="10" name="Text 8"/>
          <p:cNvSpPr/>
          <p:nvPr/>
        </p:nvSpPr>
        <p:spPr>
          <a:xfrm>
            <a:off x="457200" y="2350008"/>
            <a:ext cx="11247120" cy="274320"/>
          </a:xfrm>
          <a:prstGeom prst="rect">
            <a:avLst/>
          </a:prstGeom>
          <a:noFill/>
          <a:ln/>
        </p:spPr>
        <p:txBody>
          <a:bodyPr wrap="square" lIns="0" tIns="0" rIns="0" bIns="0" rtlCol="0" anchor="ctr"/>
          <a:lstStyle/>
          <a:p>
            <a:pPr indent="0" marL="0">
              <a:buNone/>
            </a:pPr>
            <a:r>
              <a:rPr lang="en-US" sz="1050" b="1" dirty="0">
                <a:solidFill>
                  <a:srgbClr val="0F2341"/>
                </a:solidFill>
                <a:latin typeface="Calibri" pitchFamily="34" charset="0"/>
                <a:ea typeface="Calibri" pitchFamily="34" charset="-122"/>
                <a:cs typeface="Calibri" pitchFamily="34" charset="-120"/>
              </a:rPr>
              <a:t>II.  US–Canada cross-border trade is structurally growing and underserved at inland crossings.</a:t>
            </a:r>
            <a:endParaRPr lang="en-US" sz="1050" dirty="0"/>
          </a:p>
        </p:txBody>
      </p:sp>
      <p:sp>
        <p:nvSpPr>
          <p:cNvPr id="11" name="Text 9"/>
          <p:cNvSpPr/>
          <p:nvPr/>
        </p:nvSpPr>
        <p:spPr>
          <a:xfrm>
            <a:off x="457200" y="2651760"/>
            <a:ext cx="11247120" cy="566928"/>
          </a:xfrm>
          <a:prstGeom prst="rect">
            <a:avLst/>
          </a:prstGeom>
          <a:noFill/>
          <a:ln/>
        </p:spPr>
        <p:txBody>
          <a:bodyPr wrap="square" lIns="0" tIns="0" rIns="0" bIns="0" rtlCol="0" anchor="ctr"/>
          <a:lstStyle/>
          <a:p>
            <a:pPr indent="0" marL="0">
              <a:buNone/>
            </a:pPr>
            <a:r>
              <a:rPr lang="en-US" sz="900" dirty="0">
                <a:solidFill>
                  <a:srgbClr val="6B7C93"/>
                </a:solidFill>
                <a:latin typeface="Calibri" pitchFamily="34" charset="0"/>
                <a:ea typeface="Calibri" pitchFamily="34" charset="-122"/>
                <a:cs typeface="Calibri" pitchFamily="34" charset="-120"/>
              </a:rPr>
              <a:t>Total US–Canada goods and services trade reached $909 billion in 2024, with goods trade alone exceeding $761.8 billion. Canada remains the leading destination for US exports. The International Falls–Fort Frances crossing is a low-congestion, USMCA-compliant port of entry offering meaningfully faster clearance than overloaded urban crossings.</a:t>
            </a:r>
            <a:endParaRPr lang="en-US" sz="900" dirty="0"/>
          </a:p>
        </p:txBody>
      </p:sp>
      <p:sp>
        <p:nvSpPr>
          <p:cNvPr id="12" name="Shape 10"/>
          <p:cNvSpPr/>
          <p:nvPr/>
        </p:nvSpPr>
        <p:spPr>
          <a:xfrm>
            <a:off x="457200" y="3310128"/>
            <a:ext cx="320040" cy="9144"/>
          </a:xfrm>
          <a:prstGeom prst="rect">
            <a:avLst/>
          </a:prstGeom>
          <a:solidFill>
            <a:srgbClr val="0F4C81"/>
          </a:solidFill>
          <a:ln/>
        </p:spPr>
      </p:sp>
      <p:sp>
        <p:nvSpPr>
          <p:cNvPr id="13" name="Text 11"/>
          <p:cNvSpPr/>
          <p:nvPr/>
        </p:nvSpPr>
        <p:spPr>
          <a:xfrm>
            <a:off x="457200" y="3374136"/>
            <a:ext cx="11247120" cy="274320"/>
          </a:xfrm>
          <a:prstGeom prst="rect">
            <a:avLst/>
          </a:prstGeom>
          <a:noFill/>
          <a:ln/>
        </p:spPr>
        <p:txBody>
          <a:bodyPr wrap="square" lIns="0" tIns="0" rIns="0" bIns="0" rtlCol="0" anchor="ctr"/>
          <a:lstStyle/>
          <a:p>
            <a:pPr indent="0" marL="0">
              <a:buNone/>
            </a:pPr>
            <a:r>
              <a:rPr lang="en-US" sz="1050" b="1" dirty="0">
                <a:solidFill>
                  <a:srgbClr val="0F2341"/>
                </a:solidFill>
                <a:latin typeface="Calibri" pitchFamily="34" charset="0"/>
                <a:ea typeface="Calibri" pitchFamily="34" charset="-122"/>
                <a:cs typeface="Calibri" pitchFamily="34" charset="-120"/>
              </a:rPr>
              <a:t>III.  Foreign Trade Zone designation converts the project from a logistics asset into tariff-proof infrastructure.</a:t>
            </a:r>
            <a:endParaRPr lang="en-US" sz="1050" dirty="0"/>
          </a:p>
        </p:txBody>
      </p:sp>
      <p:sp>
        <p:nvSpPr>
          <p:cNvPr id="14" name="Text 12"/>
          <p:cNvSpPr/>
          <p:nvPr/>
        </p:nvSpPr>
        <p:spPr>
          <a:xfrm>
            <a:off x="457200" y="3675888"/>
            <a:ext cx="11247120" cy="566928"/>
          </a:xfrm>
          <a:prstGeom prst="rect">
            <a:avLst/>
          </a:prstGeom>
          <a:noFill/>
          <a:ln/>
        </p:spPr>
        <p:txBody>
          <a:bodyPr wrap="square" lIns="0" tIns="0" rIns="0" bIns="0" rtlCol="0" anchor="ctr"/>
          <a:lstStyle/>
          <a:p>
            <a:pPr indent="0" marL="0">
              <a:buNone/>
            </a:pPr>
            <a:r>
              <a:rPr lang="en-US" sz="900" dirty="0">
                <a:solidFill>
                  <a:srgbClr val="6B7C93"/>
                </a:solidFill>
                <a:latin typeface="Calibri" pitchFamily="34" charset="0"/>
                <a:ea typeface="Calibri" pitchFamily="34" charset="-122"/>
                <a:cs typeface="Calibri" pitchFamily="34" charset="-120"/>
              </a:rPr>
              <a:t>FTZ status enables duty deferral until goods enter US commerce, zero duty on re-exports, tariff inversion benefit for manufacturers, and USMCA rules-of-origin optimization. In an environment of escalating tariff volatility, FTZ infrastructure strengthens competitively as standard import costs rise — creating an asymmetric advantage for tenants and a durable revenue base for investors.</a:t>
            </a:r>
            <a:endParaRPr lang="en-US" sz="900" dirty="0"/>
          </a:p>
        </p:txBody>
      </p:sp>
      <p:sp>
        <p:nvSpPr>
          <p:cNvPr id="15" name="Shape 13"/>
          <p:cNvSpPr/>
          <p:nvPr/>
        </p:nvSpPr>
        <p:spPr>
          <a:xfrm>
            <a:off x="457200" y="4334256"/>
            <a:ext cx="320040" cy="9144"/>
          </a:xfrm>
          <a:prstGeom prst="rect">
            <a:avLst/>
          </a:prstGeom>
          <a:solidFill>
            <a:srgbClr val="0F4C81"/>
          </a:solidFill>
          <a:ln/>
        </p:spPr>
      </p:sp>
      <p:sp>
        <p:nvSpPr>
          <p:cNvPr id="16" name="Text 14"/>
          <p:cNvSpPr/>
          <p:nvPr/>
        </p:nvSpPr>
        <p:spPr>
          <a:xfrm>
            <a:off x="457200" y="4398264"/>
            <a:ext cx="11247120" cy="274320"/>
          </a:xfrm>
          <a:prstGeom prst="rect">
            <a:avLst/>
          </a:prstGeom>
          <a:noFill/>
          <a:ln/>
        </p:spPr>
        <p:txBody>
          <a:bodyPr wrap="square" lIns="0" tIns="0" rIns="0" bIns="0" rtlCol="0" anchor="ctr"/>
          <a:lstStyle/>
          <a:p>
            <a:pPr indent="0" marL="0">
              <a:buNone/>
            </a:pPr>
            <a:r>
              <a:rPr lang="en-US" sz="1050" b="1" dirty="0">
                <a:solidFill>
                  <a:srgbClr val="0F2341"/>
                </a:solidFill>
                <a:latin typeface="Calibri" pitchFamily="34" charset="0"/>
                <a:ea typeface="Calibri" pitchFamily="34" charset="-122"/>
                <a:cs typeface="Calibri" pitchFamily="34" charset="-120"/>
              </a:rPr>
              <a:t>IV.  The project's five-phase structure delivers diversified, inflation-hedged revenue streams.</a:t>
            </a:r>
            <a:endParaRPr lang="en-US" sz="1050" dirty="0"/>
          </a:p>
        </p:txBody>
      </p:sp>
      <p:sp>
        <p:nvSpPr>
          <p:cNvPr id="17" name="Text 15"/>
          <p:cNvSpPr/>
          <p:nvPr/>
        </p:nvSpPr>
        <p:spPr>
          <a:xfrm>
            <a:off x="457200" y="4700016"/>
            <a:ext cx="11247120" cy="566928"/>
          </a:xfrm>
          <a:prstGeom prst="rect">
            <a:avLst/>
          </a:prstGeom>
          <a:noFill/>
          <a:ln/>
        </p:spPr>
        <p:txBody>
          <a:bodyPr wrap="square" lIns="0" tIns="0" rIns="0" bIns="0" rtlCol="0" anchor="ctr"/>
          <a:lstStyle/>
          <a:p>
            <a:pPr indent="0" marL="0">
              <a:buNone/>
            </a:pPr>
            <a:r>
              <a:rPr lang="en-US" sz="900" dirty="0">
                <a:solidFill>
                  <a:srgbClr val="6B7C93"/>
                </a:solidFill>
                <a:latin typeface="Calibri" pitchFamily="34" charset="0"/>
                <a:ea typeface="Calibri" pitchFamily="34" charset="-122"/>
                <a:cs typeface="Calibri" pitchFamily="34" charset="-120"/>
              </a:rPr>
              <a:t>Phases span multimodal warehousing and FTZ (Phase 1), air cargo at KINL Airport (Phase 2), Great Lakes maritime via Duluth–Superior (Phase 3), a logistics technology and data centre cluster (Phase 4), and workforce housing (Phase 5). Each phase is independently bankable and generates contracted cash flows, with the full platform constituting a multi-decade infrastructure asset.</a:t>
            </a:r>
            <a:endParaRPr lang="en-US" sz="900" dirty="0"/>
          </a:p>
        </p:txBody>
      </p:sp>
      <p:sp>
        <p:nvSpPr>
          <p:cNvPr id="18" name="Shape 16"/>
          <p:cNvSpPr/>
          <p:nvPr/>
        </p:nvSpPr>
        <p:spPr>
          <a:xfrm>
            <a:off x="457200" y="5358384"/>
            <a:ext cx="320040" cy="9144"/>
          </a:xfrm>
          <a:prstGeom prst="rect">
            <a:avLst/>
          </a:prstGeom>
          <a:solidFill>
            <a:srgbClr val="0F4C81"/>
          </a:solidFill>
          <a:ln/>
        </p:spPr>
      </p:sp>
      <p:sp>
        <p:nvSpPr>
          <p:cNvPr id="19" name="Text 17"/>
          <p:cNvSpPr/>
          <p:nvPr/>
        </p:nvSpPr>
        <p:spPr>
          <a:xfrm>
            <a:off x="457200" y="5422392"/>
            <a:ext cx="11247120" cy="274320"/>
          </a:xfrm>
          <a:prstGeom prst="rect">
            <a:avLst/>
          </a:prstGeom>
          <a:noFill/>
          <a:ln/>
        </p:spPr>
        <p:txBody>
          <a:bodyPr wrap="square" lIns="0" tIns="0" rIns="0" bIns="0" rtlCol="0" anchor="ctr"/>
          <a:lstStyle/>
          <a:p>
            <a:pPr indent="0" marL="0">
              <a:buNone/>
            </a:pPr>
            <a:r>
              <a:rPr lang="en-US" sz="1050" b="1" dirty="0">
                <a:solidFill>
                  <a:srgbClr val="0F2341"/>
                </a:solidFill>
                <a:latin typeface="Calibri" pitchFamily="34" charset="0"/>
                <a:ea typeface="Calibri" pitchFamily="34" charset="-122"/>
                <a:cs typeface="Calibri" pitchFamily="34" charset="-120"/>
              </a:rPr>
              <a:t>V.  A global feeder network is already in place, providing day-one volume from three continents.</a:t>
            </a:r>
            <a:endParaRPr lang="en-US" sz="1050" dirty="0"/>
          </a:p>
        </p:txBody>
      </p:sp>
      <p:sp>
        <p:nvSpPr>
          <p:cNvPr id="20" name="Text 18"/>
          <p:cNvSpPr/>
          <p:nvPr/>
        </p:nvSpPr>
        <p:spPr>
          <a:xfrm>
            <a:off x="457200" y="5724144"/>
            <a:ext cx="11247120" cy="566928"/>
          </a:xfrm>
          <a:prstGeom prst="rect">
            <a:avLst/>
          </a:prstGeom>
          <a:noFill/>
          <a:ln/>
        </p:spPr>
        <p:txBody>
          <a:bodyPr wrap="square" lIns="0" tIns="0" rIns="0" bIns="0" rtlCol="0" anchor="ctr"/>
          <a:lstStyle/>
          <a:p>
            <a:pPr indent="0" marL="0">
              <a:buNone/>
            </a:pPr>
            <a:r>
              <a:rPr lang="en-US" sz="900" dirty="0">
                <a:solidFill>
                  <a:srgbClr val="6B7C93"/>
                </a:solidFill>
                <a:latin typeface="Calibri" pitchFamily="34" charset="0"/>
                <a:ea typeface="Calibri" pitchFamily="34" charset="-122"/>
                <a:cs typeface="Calibri" pitchFamily="34" charset="-120"/>
              </a:rPr>
              <a:t>Through established partnerships with Nexusnine Global (Mumbai — JNPT/Mundra), a GCC Operations entity (Dubai, UAE), and ocean and air freight networks in China and Singapore, Onesimus can direct international cargo flows to the International Falls Hub from inception. This eliminates the demand risk that typically constrains greenfield logistics projects.</a:t>
            </a:r>
            <a:endParaRPr lang="en-US" sz="900" dirty="0"/>
          </a:p>
        </p:txBody>
      </p:sp>
      <p:sp>
        <p:nvSpPr>
          <p:cNvPr id="21" name="Shape 19"/>
          <p:cNvSpPr/>
          <p:nvPr/>
        </p:nvSpPr>
        <p:spPr>
          <a:xfrm>
            <a:off x="0" y="6656832"/>
            <a:ext cx="12161520" cy="201168"/>
          </a:xfrm>
          <a:prstGeom prst="rect">
            <a:avLst/>
          </a:prstGeom>
          <a:solidFill>
            <a:srgbClr val="0F2341"/>
          </a:solidFill>
          <a:ln/>
        </p:spPr>
      </p:sp>
      <p:sp>
        <p:nvSpPr>
          <p:cNvPr id="22" name="Text 20"/>
          <p:cNvSpPr/>
          <p:nvPr/>
        </p:nvSpPr>
        <p:spPr>
          <a:xfrm>
            <a:off x="365760" y="6675120"/>
            <a:ext cx="10972800" cy="164592"/>
          </a:xfrm>
          <a:prstGeom prst="rect">
            <a:avLst/>
          </a:prstGeom>
          <a:noFill/>
          <a:ln/>
        </p:spPr>
        <p:txBody>
          <a:bodyPr wrap="square" lIns="0" tIns="0" rIns="0" bIns="0" rtlCol="0" anchor="ctr"/>
          <a:lstStyle/>
          <a:p>
            <a:pPr indent="0" marL="0">
              <a:buNone/>
            </a:pPr>
            <a:r>
              <a:rPr lang="en-US" sz="650" dirty="0">
                <a:solidFill>
                  <a:srgbClr val="8FA8C0"/>
                </a:solidFill>
                <a:latin typeface="Calibri" pitchFamily="34" charset="0"/>
                <a:ea typeface="Calibri" pitchFamily="34" charset="-122"/>
                <a:cs typeface="Calibri" pitchFamily="34" charset="-120"/>
              </a:rPr>
              <a:t>CONFIDENTIAL  |  INTERNATIONAL FALLS MULTIMODAL LOGISTICS HUB &amp; FTZ  |  ONESIMUS CORPORATION  |  ICM FORUM #12  |  APRIL 2026</a:t>
            </a:r>
            <a:endParaRPr lang="en-US" sz="650" dirty="0"/>
          </a:p>
        </p:txBody>
      </p:sp>
      <p:sp>
        <p:nvSpPr>
          <p:cNvPr id="23" name="Text 21"/>
          <p:cNvSpPr/>
          <p:nvPr/>
        </p:nvSpPr>
        <p:spPr>
          <a:xfrm>
            <a:off x="11430000" y="6675120"/>
            <a:ext cx="548640" cy="164592"/>
          </a:xfrm>
          <a:prstGeom prst="rect">
            <a:avLst/>
          </a:prstGeom>
          <a:noFill/>
          <a:ln/>
        </p:spPr>
        <p:txBody>
          <a:bodyPr wrap="square" lIns="0" tIns="0" rIns="0" bIns="0" rtlCol="0" anchor="ctr"/>
          <a:lstStyle/>
          <a:p>
            <a:pPr algn="r" indent="0" marL="0">
              <a:buNone/>
            </a:pPr>
            <a:r>
              <a:rPr lang="en-US" sz="650" dirty="0">
                <a:solidFill>
                  <a:srgbClr val="8FA8C0"/>
                </a:solidFill>
                <a:latin typeface="Calibri" pitchFamily="34" charset="0"/>
                <a:ea typeface="Calibri" pitchFamily="34" charset="-122"/>
                <a:cs typeface="Calibri" pitchFamily="34" charset="-120"/>
              </a:rPr>
              <a:t>2</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61520" cy="54864"/>
          </a:xfrm>
          <a:prstGeom prst="rect">
            <a:avLst/>
          </a:prstGeom>
          <a:solidFill>
            <a:srgbClr val="0F4C81"/>
          </a:solidFill>
          <a:ln/>
        </p:spPr>
      </p:sp>
      <p:sp>
        <p:nvSpPr>
          <p:cNvPr id="3" name="Text 1"/>
          <p:cNvSpPr/>
          <p:nvPr/>
        </p:nvSpPr>
        <p:spPr>
          <a:xfrm>
            <a:off x="457200" y="201168"/>
            <a:ext cx="11247120" cy="566928"/>
          </a:xfrm>
          <a:prstGeom prst="rect">
            <a:avLst/>
          </a:prstGeom>
          <a:noFill/>
          <a:ln/>
        </p:spPr>
        <p:txBody>
          <a:bodyPr wrap="square" lIns="0" tIns="0" rIns="0" bIns="0" rtlCol="0" anchor="ctr"/>
          <a:lstStyle/>
          <a:p>
            <a:pPr indent="0" marL="0">
              <a:buNone/>
            </a:pPr>
            <a:r>
              <a:rPr lang="en-US" sz="2000" b="1" dirty="0">
                <a:solidFill>
                  <a:srgbClr val="0F2341"/>
                </a:solidFill>
                <a:latin typeface="Calibri" pitchFamily="34" charset="0"/>
                <a:ea typeface="Calibri" pitchFamily="34" charset="-122"/>
                <a:cs typeface="Calibri" pitchFamily="34" charset="-120"/>
              </a:rPr>
              <a:t>Market Context</a:t>
            </a:r>
            <a:endParaRPr lang="en-US" sz="2000" dirty="0"/>
          </a:p>
        </p:txBody>
      </p:sp>
      <p:sp>
        <p:nvSpPr>
          <p:cNvPr id="4" name="Shape 2"/>
          <p:cNvSpPr/>
          <p:nvPr/>
        </p:nvSpPr>
        <p:spPr>
          <a:xfrm>
            <a:off x="457200" y="822960"/>
            <a:ext cx="11247120" cy="9144"/>
          </a:xfrm>
          <a:prstGeom prst="rect">
            <a:avLst/>
          </a:prstGeom>
          <a:solidFill>
            <a:srgbClr val="D0D6DE"/>
          </a:solidFill>
          <a:ln/>
        </p:spPr>
      </p:sp>
      <p:sp>
        <p:nvSpPr>
          <p:cNvPr id="5" name="Text 3"/>
          <p:cNvSpPr/>
          <p:nvPr/>
        </p:nvSpPr>
        <p:spPr>
          <a:xfrm>
            <a:off x="457200" y="896112"/>
            <a:ext cx="11247120" cy="274320"/>
          </a:xfrm>
          <a:prstGeom prst="rect">
            <a:avLst/>
          </a:prstGeom>
          <a:noFill/>
          <a:ln/>
        </p:spPr>
        <p:txBody>
          <a:bodyPr wrap="square" lIns="0" tIns="0" rIns="0" bIns="0" rtlCol="0" anchor="ctr"/>
          <a:lstStyle/>
          <a:p>
            <a:pPr indent="0" marL="0">
              <a:buNone/>
            </a:pPr>
            <a:r>
              <a:rPr lang="en-US" sz="950" i="1" dirty="0">
                <a:solidFill>
                  <a:srgbClr val="6B7C93"/>
                </a:solidFill>
                <a:latin typeface="Calibri" pitchFamily="34" charset="0"/>
                <a:ea typeface="Calibri" pitchFamily="34" charset="-122"/>
                <a:cs typeface="Calibri" pitchFamily="34" charset="-120"/>
              </a:rPr>
              <a:t>Macro forces creating structural demand for alternative inland infrastructure — April 2026</a:t>
            </a:r>
            <a:endParaRPr lang="en-US" sz="950" dirty="0"/>
          </a:p>
        </p:txBody>
      </p:sp>
      <p:sp>
        <p:nvSpPr>
          <p:cNvPr id="6" name="Text 4"/>
          <p:cNvSpPr/>
          <p:nvPr/>
        </p:nvSpPr>
        <p:spPr>
          <a:xfrm>
            <a:off x="457200" y="1261872"/>
            <a:ext cx="5394960" cy="274320"/>
          </a:xfrm>
          <a:prstGeom prst="rect">
            <a:avLst/>
          </a:prstGeom>
          <a:noFill/>
          <a:ln/>
        </p:spPr>
        <p:txBody>
          <a:bodyPr wrap="square" lIns="0" tIns="0" rIns="0" bIns="0" rtlCol="0" anchor="ctr"/>
          <a:lstStyle/>
          <a:p>
            <a:pPr indent="0" marL="0">
              <a:buNone/>
            </a:pPr>
            <a:r>
              <a:rPr lang="en-US" sz="800" b="1" spc="100" kern="0" dirty="0">
                <a:solidFill>
                  <a:srgbClr val="6B7C93"/>
                </a:solidFill>
                <a:latin typeface="Calibri" pitchFamily="34" charset="0"/>
                <a:ea typeface="Calibri" pitchFamily="34" charset="-122"/>
                <a:cs typeface="Calibri" pitchFamily="34" charset="-120"/>
              </a:rPr>
              <a:t>GLOBAL SUPPLY CHAIN DISRUPTION — CURRENT STATUS</a:t>
            </a:r>
            <a:endParaRPr lang="en-US" sz="800" dirty="0"/>
          </a:p>
        </p:txBody>
      </p:sp>
      <p:sp>
        <p:nvSpPr>
          <p:cNvPr id="7" name="Shape 5"/>
          <p:cNvSpPr/>
          <p:nvPr/>
        </p:nvSpPr>
        <p:spPr>
          <a:xfrm>
            <a:off x="457200" y="1554480"/>
            <a:ext cx="5394960" cy="9144"/>
          </a:xfrm>
          <a:prstGeom prst="rect">
            <a:avLst/>
          </a:prstGeom>
          <a:solidFill>
            <a:srgbClr val="D0D6DE"/>
          </a:solidFill>
          <a:ln/>
        </p:spPr>
      </p:sp>
      <p:sp>
        <p:nvSpPr>
          <p:cNvPr id="8" name="Shape 6"/>
          <p:cNvSpPr/>
          <p:nvPr/>
        </p:nvSpPr>
        <p:spPr>
          <a:xfrm>
            <a:off x="457200" y="1664208"/>
            <a:ext cx="5394960" cy="457200"/>
          </a:xfrm>
          <a:prstGeom prst="rect">
            <a:avLst/>
          </a:prstGeom>
          <a:solidFill>
            <a:srgbClr val="F2F5F9"/>
          </a:solidFill>
          <a:ln/>
        </p:spPr>
      </p:sp>
      <p:sp>
        <p:nvSpPr>
          <p:cNvPr id="9" name="Text 7"/>
          <p:cNvSpPr/>
          <p:nvPr/>
        </p:nvSpPr>
        <p:spPr>
          <a:xfrm>
            <a:off x="548640" y="1755648"/>
            <a:ext cx="3749040" cy="292608"/>
          </a:xfrm>
          <a:prstGeom prst="rect">
            <a:avLst/>
          </a:prstGeom>
          <a:noFill/>
          <a:ln/>
        </p:spPr>
        <p:txBody>
          <a:bodyPr wrap="square" lIns="0" tIns="0" rIns="0" bIns="0" rtlCol="0" anchor="ctr"/>
          <a:lstStyle/>
          <a:p>
            <a:pPr indent="0" marL="0">
              <a:buNone/>
            </a:pPr>
            <a:r>
              <a:rPr lang="en-US" sz="900" dirty="0">
                <a:solidFill>
                  <a:srgbClr val="0F2341"/>
                </a:solidFill>
                <a:latin typeface="Calibri" pitchFamily="34" charset="0"/>
                <a:ea typeface="Calibri" pitchFamily="34" charset="-122"/>
                <a:cs typeface="Calibri" pitchFamily="34" charset="-120"/>
              </a:rPr>
              <a:t>Suez Canal traffic decline vs. 2023</a:t>
            </a:r>
            <a:endParaRPr lang="en-US" sz="900" dirty="0"/>
          </a:p>
        </p:txBody>
      </p:sp>
      <p:sp>
        <p:nvSpPr>
          <p:cNvPr id="10" name="Text 8"/>
          <p:cNvSpPr/>
          <p:nvPr/>
        </p:nvSpPr>
        <p:spPr>
          <a:xfrm>
            <a:off x="4389120" y="1737360"/>
            <a:ext cx="1325880" cy="329184"/>
          </a:xfrm>
          <a:prstGeom prst="rect">
            <a:avLst/>
          </a:prstGeom>
          <a:noFill/>
          <a:ln/>
        </p:spPr>
        <p:txBody>
          <a:bodyPr wrap="square" lIns="0" tIns="0" rIns="0" bIns="0" rtlCol="0" anchor="ctr"/>
          <a:lstStyle/>
          <a:p>
            <a:pPr algn="r" indent="0" marL="0">
              <a:buNone/>
            </a:pPr>
            <a:r>
              <a:rPr lang="en-US" sz="1200" b="1" dirty="0">
                <a:solidFill>
                  <a:srgbClr val="8B1A1A"/>
                </a:solidFill>
                <a:latin typeface="Calibri" pitchFamily="34" charset="0"/>
                <a:ea typeface="Calibri" pitchFamily="34" charset="-122"/>
                <a:cs typeface="Calibri" pitchFamily="34" charset="-120"/>
              </a:rPr>
              <a:t>–70%</a:t>
            </a:r>
            <a:endParaRPr lang="en-US" sz="1200" dirty="0"/>
          </a:p>
        </p:txBody>
      </p:sp>
      <p:sp>
        <p:nvSpPr>
          <p:cNvPr id="11" name="Shape 9"/>
          <p:cNvSpPr/>
          <p:nvPr/>
        </p:nvSpPr>
        <p:spPr>
          <a:xfrm>
            <a:off x="457200" y="2157984"/>
            <a:ext cx="5394960" cy="457200"/>
          </a:xfrm>
          <a:prstGeom prst="rect">
            <a:avLst/>
          </a:prstGeom>
          <a:solidFill>
            <a:srgbClr val="FFFFFF"/>
          </a:solidFill>
          <a:ln/>
        </p:spPr>
      </p:sp>
      <p:sp>
        <p:nvSpPr>
          <p:cNvPr id="12" name="Text 10"/>
          <p:cNvSpPr/>
          <p:nvPr/>
        </p:nvSpPr>
        <p:spPr>
          <a:xfrm>
            <a:off x="548640" y="2249424"/>
            <a:ext cx="3749040" cy="292608"/>
          </a:xfrm>
          <a:prstGeom prst="rect">
            <a:avLst/>
          </a:prstGeom>
          <a:noFill/>
          <a:ln/>
        </p:spPr>
        <p:txBody>
          <a:bodyPr wrap="square" lIns="0" tIns="0" rIns="0" bIns="0" rtlCol="0" anchor="ctr"/>
          <a:lstStyle/>
          <a:p>
            <a:pPr indent="0" marL="0">
              <a:buNone/>
            </a:pPr>
            <a:r>
              <a:rPr lang="en-US" sz="900" dirty="0">
                <a:solidFill>
                  <a:srgbClr val="0F2341"/>
                </a:solidFill>
                <a:latin typeface="Calibri" pitchFamily="34" charset="0"/>
                <a:ea typeface="Calibri" pitchFamily="34" charset="-122"/>
                <a:cs typeface="Calibri" pitchFamily="34" charset="-120"/>
              </a:rPr>
              <a:t>Ships diverted from Strait of Hormuz (2026 YTD)</a:t>
            </a:r>
            <a:endParaRPr lang="en-US" sz="900" dirty="0"/>
          </a:p>
        </p:txBody>
      </p:sp>
      <p:sp>
        <p:nvSpPr>
          <p:cNvPr id="13" name="Text 11"/>
          <p:cNvSpPr/>
          <p:nvPr/>
        </p:nvSpPr>
        <p:spPr>
          <a:xfrm>
            <a:off x="4389120" y="2231136"/>
            <a:ext cx="1325880" cy="329184"/>
          </a:xfrm>
          <a:prstGeom prst="rect">
            <a:avLst/>
          </a:prstGeom>
          <a:noFill/>
          <a:ln/>
        </p:spPr>
        <p:txBody>
          <a:bodyPr wrap="square" lIns="0" tIns="0" rIns="0" bIns="0" rtlCol="0" anchor="ctr"/>
          <a:lstStyle/>
          <a:p>
            <a:pPr algn="r" indent="0" marL="0">
              <a:buNone/>
            </a:pPr>
            <a:r>
              <a:rPr lang="en-US" sz="1200" b="1" dirty="0">
                <a:solidFill>
                  <a:srgbClr val="8B1A1A"/>
                </a:solidFill>
                <a:latin typeface="Calibri" pitchFamily="34" charset="0"/>
                <a:ea typeface="Calibri" pitchFamily="34" charset="-122"/>
                <a:cs typeface="Calibri" pitchFamily="34" charset="-120"/>
              </a:rPr>
              <a:t>34,000+</a:t>
            </a:r>
            <a:endParaRPr lang="en-US" sz="1200" dirty="0"/>
          </a:p>
        </p:txBody>
      </p:sp>
      <p:sp>
        <p:nvSpPr>
          <p:cNvPr id="14" name="Shape 12"/>
          <p:cNvSpPr/>
          <p:nvPr/>
        </p:nvSpPr>
        <p:spPr>
          <a:xfrm>
            <a:off x="457200" y="2651760"/>
            <a:ext cx="5394960" cy="457200"/>
          </a:xfrm>
          <a:prstGeom prst="rect">
            <a:avLst/>
          </a:prstGeom>
          <a:solidFill>
            <a:srgbClr val="F2F5F9"/>
          </a:solidFill>
          <a:ln/>
        </p:spPr>
      </p:sp>
      <p:sp>
        <p:nvSpPr>
          <p:cNvPr id="15" name="Text 13"/>
          <p:cNvSpPr/>
          <p:nvPr/>
        </p:nvSpPr>
        <p:spPr>
          <a:xfrm>
            <a:off x="548640" y="2743200"/>
            <a:ext cx="3749040" cy="292608"/>
          </a:xfrm>
          <a:prstGeom prst="rect">
            <a:avLst/>
          </a:prstGeom>
          <a:noFill/>
          <a:ln/>
        </p:spPr>
        <p:txBody>
          <a:bodyPr wrap="square" lIns="0" tIns="0" rIns="0" bIns="0" rtlCol="0" anchor="ctr"/>
          <a:lstStyle/>
          <a:p>
            <a:pPr indent="0" marL="0">
              <a:buNone/>
            </a:pPr>
            <a:r>
              <a:rPr lang="en-US" sz="900" dirty="0">
                <a:solidFill>
                  <a:srgbClr val="0F2341"/>
                </a:solidFill>
                <a:latin typeface="Calibri" pitchFamily="34" charset="0"/>
                <a:ea typeface="Calibri" pitchFamily="34" charset="-122"/>
                <a:cs typeface="Calibri" pitchFamily="34" charset="-120"/>
              </a:rPr>
              <a:t>Global oil supply at risk via Hormuz</a:t>
            </a:r>
            <a:endParaRPr lang="en-US" sz="900" dirty="0"/>
          </a:p>
        </p:txBody>
      </p:sp>
      <p:sp>
        <p:nvSpPr>
          <p:cNvPr id="16" name="Text 14"/>
          <p:cNvSpPr/>
          <p:nvPr/>
        </p:nvSpPr>
        <p:spPr>
          <a:xfrm>
            <a:off x="4389120" y="2724912"/>
            <a:ext cx="1325880" cy="329184"/>
          </a:xfrm>
          <a:prstGeom prst="rect">
            <a:avLst/>
          </a:prstGeom>
          <a:noFill/>
          <a:ln/>
        </p:spPr>
        <p:txBody>
          <a:bodyPr wrap="square" lIns="0" tIns="0" rIns="0" bIns="0" rtlCol="0" anchor="ctr"/>
          <a:lstStyle/>
          <a:p>
            <a:pPr algn="r" indent="0" marL="0">
              <a:buNone/>
            </a:pPr>
            <a:r>
              <a:rPr lang="en-US" sz="1200" b="1" dirty="0">
                <a:solidFill>
                  <a:srgbClr val="8B1A1A"/>
                </a:solidFill>
                <a:latin typeface="Calibri" pitchFamily="34" charset="0"/>
                <a:ea typeface="Calibri" pitchFamily="34" charset="-122"/>
                <a:cs typeface="Calibri" pitchFamily="34" charset="-120"/>
              </a:rPr>
              <a:t>~20%</a:t>
            </a:r>
            <a:endParaRPr lang="en-US" sz="1200" dirty="0"/>
          </a:p>
        </p:txBody>
      </p:sp>
      <p:sp>
        <p:nvSpPr>
          <p:cNvPr id="17" name="Shape 15"/>
          <p:cNvSpPr/>
          <p:nvPr/>
        </p:nvSpPr>
        <p:spPr>
          <a:xfrm>
            <a:off x="457200" y="3145536"/>
            <a:ext cx="5394960" cy="457200"/>
          </a:xfrm>
          <a:prstGeom prst="rect">
            <a:avLst/>
          </a:prstGeom>
          <a:solidFill>
            <a:srgbClr val="FFFFFF"/>
          </a:solidFill>
          <a:ln/>
        </p:spPr>
      </p:sp>
      <p:sp>
        <p:nvSpPr>
          <p:cNvPr id="18" name="Text 16"/>
          <p:cNvSpPr/>
          <p:nvPr/>
        </p:nvSpPr>
        <p:spPr>
          <a:xfrm>
            <a:off x="548640" y="3236976"/>
            <a:ext cx="3749040" cy="292608"/>
          </a:xfrm>
          <a:prstGeom prst="rect">
            <a:avLst/>
          </a:prstGeom>
          <a:noFill/>
          <a:ln/>
        </p:spPr>
        <p:txBody>
          <a:bodyPr wrap="square" lIns="0" tIns="0" rIns="0" bIns="0" rtlCol="0" anchor="ctr"/>
          <a:lstStyle/>
          <a:p>
            <a:pPr indent="0" marL="0">
              <a:buNone/>
            </a:pPr>
            <a:r>
              <a:rPr lang="en-US" sz="900" dirty="0">
                <a:solidFill>
                  <a:srgbClr val="0F2341"/>
                </a:solidFill>
                <a:latin typeface="Calibri" pitchFamily="34" charset="0"/>
                <a:ea typeface="Calibri" pitchFamily="34" charset="-122"/>
                <a:cs typeface="Calibri" pitchFamily="34" charset="-120"/>
              </a:rPr>
              <a:t>Emergency surcharge per TEU (Maersk/CMA/MSC)</a:t>
            </a:r>
            <a:endParaRPr lang="en-US" sz="900" dirty="0"/>
          </a:p>
        </p:txBody>
      </p:sp>
      <p:sp>
        <p:nvSpPr>
          <p:cNvPr id="19" name="Text 17"/>
          <p:cNvSpPr/>
          <p:nvPr/>
        </p:nvSpPr>
        <p:spPr>
          <a:xfrm>
            <a:off x="4389120" y="3218688"/>
            <a:ext cx="1325880" cy="329184"/>
          </a:xfrm>
          <a:prstGeom prst="rect">
            <a:avLst/>
          </a:prstGeom>
          <a:noFill/>
          <a:ln/>
        </p:spPr>
        <p:txBody>
          <a:bodyPr wrap="square" lIns="0" tIns="0" rIns="0" bIns="0" rtlCol="0" anchor="ctr"/>
          <a:lstStyle/>
          <a:p>
            <a:pPr algn="r" indent="0" marL="0">
              <a:buNone/>
            </a:pPr>
            <a:r>
              <a:rPr lang="en-US" sz="1200" b="1" dirty="0">
                <a:solidFill>
                  <a:srgbClr val="8B1A1A"/>
                </a:solidFill>
                <a:latin typeface="Calibri" pitchFamily="34" charset="0"/>
                <a:ea typeface="Calibri" pitchFamily="34" charset="-122"/>
                <a:cs typeface="Calibri" pitchFamily="34" charset="-120"/>
              </a:rPr>
              <a:t>$2,000–$4,000</a:t>
            </a:r>
            <a:endParaRPr lang="en-US" sz="1200" dirty="0"/>
          </a:p>
        </p:txBody>
      </p:sp>
      <p:sp>
        <p:nvSpPr>
          <p:cNvPr id="20" name="Shape 18"/>
          <p:cNvSpPr/>
          <p:nvPr/>
        </p:nvSpPr>
        <p:spPr>
          <a:xfrm>
            <a:off x="457200" y="3639312"/>
            <a:ext cx="5394960" cy="457200"/>
          </a:xfrm>
          <a:prstGeom prst="rect">
            <a:avLst/>
          </a:prstGeom>
          <a:solidFill>
            <a:srgbClr val="F2F5F9"/>
          </a:solidFill>
          <a:ln/>
        </p:spPr>
      </p:sp>
      <p:sp>
        <p:nvSpPr>
          <p:cNvPr id="21" name="Text 19"/>
          <p:cNvSpPr/>
          <p:nvPr/>
        </p:nvSpPr>
        <p:spPr>
          <a:xfrm>
            <a:off x="548640" y="3730752"/>
            <a:ext cx="3749040" cy="292608"/>
          </a:xfrm>
          <a:prstGeom prst="rect">
            <a:avLst/>
          </a:prstGeom>
          <a:noFill/>
          <a:ln/>
        </p:spPr>
        <p:txBody>
          <a:bodyPr wrap="square" lIns="0" tIns="0" rIns="0" bIns="0" rtlCol="0" anchor="ctr"/>
          <a:lstStyle/>
          <a:p>
            <a:pPr indent="0" marL="0">
              <a:buNone/>
            </a:pPr>
            <a:r>
              <a:rPr lang="en-US" sz="900" dirty="0">
                <a:solidFill>
                  <a:srgbClr val="0F2341"/>
                </a:solidFill>
                <a:latin typeface="Calibri" pitchFamily="34" charset="0"/>
                <a:ea typeface="Calibri" pitchFamily="34" charset="-122"/>
                <a:cs typeface="Calibri" pitchFamily="34" charset="-120"/>
              </a:rPr>
              <a:t>Avg. dwell time increase — coastal US ports</a:t>
            </a:r>
            <a:endParaRPr lang="en-US" sz="900" dirty="0"/>
          </a:p>
        </p:txBody>
      </p:sp>
      <p:sp>
        <p:nvSpPr>
          <p:cNvPr id="22" name="Text 20"/>
          <p:cNvSpPr/>
          <p:nvPr/>
        </p:nvSpPr>
        <p:spPr>
          <a:xfrm>
            <a:off x="4389120" y="3712464"/>
            <a:ext cx="1325880" cy="329184"/>
          </a:xfrm>
          <a:prstGeom prst="rect">
            <a:avLst/>
          </a:prstGeom>
          <a:noFill/>
          <a:ln/>
        </p:spPr>
        <p:txBody>
          <a:bodyPr wrap="square" lIns="0" tIns="0" rIns="0" bIns="0" rtlCol="0" anchor="ctr"/>
          <a:lstStyle/>
          <a:p>
            <a:pPr algn="r" indent="0" marL="0">
              <a:buNone/>
            </a:pPr>
            <a:r>
              <a:rPr lang="en-US" sz="1200" b="1" dirty="0">
                <a:solidFill>
                  <a:srgbClr val="8B1A1A"/>
                </a:solidFill>
                <a:latin typeface="Calibri" pitchFamily="34" charset="0"/>
                <a:ea typeface="Calibri" pitchFamily="34" charset="-122"/>
                <a:cs typeface="Calibri" pitchFamily="34" charset="-120"/>
              </a:rPr>
              <a:t>+2–4 days</a:t>
            </a:r>
            <a:endParaRPr lang="en-US" sz="1200" dirty="0"/>
          </a:p>
        </p:txBody>
      </p:sp>
      <p:sp>
        <p:nvSpPr>
          <p:cNvPr id="23" name="Shape 21"/>
          <p:cNvSpPr/>
          <p:nvPr/>
        </p:nvSpPr>
        <p:spPr>
          <a:xfrm>
            <a:off x="457200" y="4133088"/>
            <a:ext cx="5394960" cy="457200"/>
          </a:xfrm>
          <a:prstGeom prst="rect">
            <a:avLst/>
          </a:prstGeom>
          <a:solidFill>
            <a:srgbClr val="FFFFFF"/>
          </a:solidFill>
          <a:ln/>
        </p:spPr>
      </p:sp>
      <p:sp>
        <p:nvSpPr>
          <p:cNvPr id="24" name="Text 22"/>
          <p:cNvSpPr/>
          <p:nvPr/>
        </p:nvSpPr>
        <p:spPr>
          <a:xfrm>
            <a:off x="548640" y="4224528"/>
            <a:ext cx="3749040" cy="292608"/>
          </a:xfrm>
          <a:prstGeom prst="rect">
            <a:avLst/>
          </a:prstGeom>
          <a:noFill/>
          <a:ln/>
        </p:spPr>
        <p:txBody>
          <a:bodyPr wrap="square" lIns="0" tIns="0" rIns="0" bIns="0" rtlCol="0" anchor="ctr"/>
          <a:lstStyle/>
          <a:p>
            <a:pPr indent="0" marL="0">
              <a:buNone/>
            </a:pPr>
            <a:r>
              <a:rPr lang="en-US" sz="900" dirty="0">
                <a:solidFill>
                  <a:srgbClr val="0F2341"/>
                </a:solidFill>
                <a:latin typeface="Calibri" pitchFamily="34" charset="0"/>
                <a:ea typeface="Calibri" pitchFamily="34" charset="-122"/>
                <a:cs typeface="Calibri" pitchFamily="34" charset="-120"/>
              </a:rPr>
              <a:t>JNPT Mumbai volume surge upon Hormuz closure</a:t>
            </a:r>
            <a:endParaRPr lang="en-US" sz="900" dirty="0"/>
          </a:p>
        </p:txBody>
      </p:sp>
      <p:sp>
        <p:nvSpPr>
          <p:cNvPr id="25" name="Text 23"/>
          <p:cNvSpPr/>
          <p:nvPr/>
        </p:nvSpPr>
        <p:spPr>
          <a:xfrm>
            <a:off x="4389120" y="4206240"/>
            <a:ext cx="1325880" cy="329184"/>
          </a:xfrm>
          <a:prstGeom prst="rect">
            <a:avLst/>
          </a:prstGeom>
          <a:noFill/>
          <a:ln/>
        </p:spPr>
        <p:txBody>
          <a:bodyPr wrap="square" lIns="0" tIns="0" rIns="0" bIns="0" rtlCol="0" anchor="ctr"/>
          <a:lstStyle/>
          <a:p>
            <a:pPr algn="r" indent="0" marL="0">
              <a:buNone/>
            </a:pPr>
            <a:r>
              <a:rPr lang="en-US" sz="1200" b="1" dirty="0">
                <a:solidFill>
                  <a:srgbClr val="1A6BAF"/>
                </a:solidFill>
                <a:latin typeface="Calibri" pitchFamily="34" charset="0"/>
                <a:ea typeface="Calibri" pitchFamily="34" charset="-122"/>
                <a:cs typeface="Calibri" pitchFamily="34" charset="-120"/>
              </a:rPr>
              <a:t>+700%</a:t>
            </a:r>
            <a:endParaRPr lang="en-US" sz="1200" dirty="0"/>
          </a:p>
        </p:txBody>
      </p:sp>
      <p:sp>
        <p:nvSpPr>
          <p:cNvPr id="26" name="Shape 24"/>
          <p:cNvSpPr/>
          <p:nvPr/>
        </p:nvSpPr>
        <p:spPr>
          <a:xfrm>
            <a:off x="457200" y="4626864"/>
            <a:ext cx="5394960" cy="457200"/>
          </a:xfrm>
          <a:prstGeom prst="rect">
            <a:avLst/>
          </a:prstGeom>
          <a:solidFill>
            <a:srgbClr val="F2F5F9"/>
          </a:solidFill>
          <a:ln/>
        </p:spPr>
      </p:sp>
      <p:sp>
        <p:nvSpPr>
          <p:cNvPr id="27" name="Text 25"/>
          <p:cNvSpPr/>
          <p:nvPr/>
        </p:nvSpPr>
        <p:spPr>
          <a:xfrm>
            <a:off x="548640" y="4718304"/>
            <a:ext cx="3749040" cy="292608"/>
          </a:xfrm>
          <a:prstGeom prst="rect">
            <a:avLst/>
          </a:prstGeom>
          <a:noFill/>
          <a:ln/>
        </p:spPr>
        <p:txBody>
          <a:bodyPr wrap="square" lIns="0" tIns="0" rIns="0" bIns="0" rtlCol="0" anchor="ctr"/>
          <a:lstStyle/>
          <a:p>
            <a:pPr indent="0" marL="0">
              <a:buNone/>
            </a:pPr>
            <a:r>
              <a:rPr lang="en-US" sz="900" dirty="0">
                <a:solidFill>
                  <a:srgbClr val="0F2341"/>
                </a:solidFill>
                <a:latin typeface="Calibri" pitchFamily="34" charset="0"/>
                <a:ea typeface="Calibri" pitchFamily="34" charset="-122"/>
                <a:cs typeface="Calibri" pitchFamily="34" charset="-120"/>
              </a:rPr>
              <a:t>Manufacturers implementing nearshoring (2025)</a:t>
            </a:r>
            <a:endParaRPr lang="en-US" sz="900" dirty="0"/>
          </a:p>
        </p:txBody>
      </p:sp>
      <p:sp>
        <p:nvSpPr>
          <p:cNvPr id="28" name="Text 26"/>
          <p:cNvSpPr/>
          <p:nvPr/>
        </p:nvSpPr>
        <p:spPr>
          <a:xfrm>
            <a:off x="4389120" y="4700016"/>
            <a:ext cx="1325880" cy="329184"/>
          </a:xfrm>
          <a:prstGeom prst="rect">
            <a:avLst/>
          </a:prstGeom>
          <a:noFill/>
          <a:ln/>
        </p:spPr>
        <p:txBody>
          <a:bodyPr wrap="square" lIns="0" tIns="0" rIns="0" bIns="0" rtlCol="0" anchor="ctr"/>
          <a:lstStyle/>
          <a:p>
            <a:pPr algn="r" indent="0" marL="0">
              <a:buNone/>
            </a:pPr>
            <a:r>
              <a:rPr lang="en-US" sz="1200" b="1" dirty="0">
                <a:solidFill>
                  <a:srgbClr val="1A6BAF"/>
                </a:solidFill>
                <a:latin typeface="Calibri" pitchFamily="34" charset="0"/>
                <a:ea typeface="Calibri" pitchFamily="34" charset="-122"/>
                <a:cs typeface="Calibri" pitchFamily="34" charset="-120"/>
              </a:rPr>
              <a:t>68%</a:t>
            </a:r>
            <a:endParaRPr lang="en-US" sz="1200" dirty="0"/>
          </a:p>
        </p:txBody>
      </p:sp>
      <p:sp>
        <p:nvSpPr>
          <p:cNvPr id="29" name="Text 27"/>
          <p:cNvSpPr/>
          <p:nvPr/>
        </p:nvSpPr>
        <p:spPr>
          <a:xfrm>
            <a:off x="6400800" y="1261872"/>
            <a:ext cx="5394960" cy="274320"/>
          </a:xfrm>
          <a:prstGeom prst="rect">
            <a:avLst/>
          </a:prstGeom>
          <a:noFill/>
          <a:ln/>
        </p:spPr>
        <p:txBody>
          <a:bodyPr wrap="square" lIns="0" tIns="0" rIns="0" bIns="0" rtlCol="0" anchor="ctr"/>
          <a:lstStyle/>
          <a:p>
            <a:pPr indent="0" marL="0">
              <a:buNone/>
            </a:pPr>
            <a:r>
              <a:rPr lang="en-US" sz="800" b="1" spc="100" kern="0" dirty="0">
                <a:solidFill>
                  <a:srgbClr val="6B7C93"/>
                </a:solidFill>
                <a:latin typeface="Calibri" pitchFamily="34" charset="0"/>
                <a:ea typeface="Calibri" pitchFamily="34" charset="-122"/>
                <a:cs typeface="Calibri" pitchFamily="34" charset="-120"/>
              </a:rPr>
              <a:t>US–CANADA BILATERAL GOODS TRADE (USD BILLIONS)</a:t>
            </a:r>
            <a:endParaRPr lang="en-US" sz="800" dirty="0"/>
          </a:p>
        </p:txBody>
      </p:sp>
      <p:sp>
        <p:nvSpPr>
          <p:cNvPr id="30" name="Shape 28"/>
          <p:cNvSpPr/>
          <p:nvPr/>
        </p:nvSpPr>
        <p:spPr>
          <a:xfrm>
            <a:off x="6400800" y="1554480"/>
            <a:ext cx="5394960" cy="9144"/>
          </a:xfrm>
          <a:prstGeom prst="rect">
            <a:avLst/>
          </a:prstGeom>
          <a:solidFill>
            <a:srgbClr val="D0D6DE"/>
          </a:solidFill>
          <a:ln/>
        </p:spPr>
      </p:sp>
      <p:sp>
        <p:nvSpPr>
          <p:cNvPr id="31" name="Shape 29"/>
          <p:cNvSpPr/>
          <p:nvPr/>
        </p:nvSpPr>
        <p:spPr>
          <a:xfrm>
            <a:off x="6400800" y="1572768"/>
            <a:ext cx="5394960" cy="384048"/>
          </a:xfrm>
          <a:prstGeom prst="rect">
            <a:avLst/>
          </a:prstGeom>
          <a:solidFill>
            <a:srgbClr val="0F2341"/>
          </a:solidFill>
          <a:ln/>
        </p:spPr>
      </p:sp>
      <p:sp>
        <p:nvSpPr>
          <p:cNvPr id="32" name="Text 30"/>
          <p:cNvSpPr/>
          <p:nvPr/>
        </p:nvSpPr>
        <p:spPr>
          <a:xfrm>
            <a:off x="6492240" y="1609344"/>
            <a:ext cx="1005840" cy="274320"/>
          </a:xfrm>
          <a:prstGeom prst="rect">
            <a:avLst/>
          </a:prstGeom>
          <a:noFill/>
          <a:ln/>
        </p:spPr>
        <p:txBody>
          <a:bodyPr wrap="square" lIns="0" tIns="0" rIns="0" bIns="0" rtlCol="0" anchor="ctr"/>
          <a:lstStyle/>
          <a:p>
            <a:pPr algn="l" indent="0" marL="0">
              <a:buNone/>
            </a:pPr>
            <a:r>
              <a:rPr lang="en-US" sz="850" b="1" dirty="0">
                <a:solidFill>
                  <a:srgbClr val="FFFFFF"/>
                </a:solidFill>
                <a:latin typeface="Calibri" pitchFamily="34" charset="0"/>
                <a:ea typeface="Calibri" pitchFamily="34" charset="-122"/>
                <a:cs typeface="Calibri" pitchFamily="34" charset="-120"/>
              </a:rPr>
              <a:t>Year</a:t>
            </a:r>
            <a:endParaRPr lang="en-US" sz="850" dirty="0"/>
          </a:p>
        </p:txBody>
      </p:sp>
      <p:sp>
        <p:nvSpPr>
          <p:cNvPr id="33" name="Text 31"/>
          <p:cNvSpPr/>
          <p:nvPr/>
        </p:nvSpPr>
        <p:spPr>
          <a:xfrm>
            <a:off x="7543800" y="1609344"/>
            <a:ext cx="1005840" cy="274320"/>
          </a:xfrm>
          <a:prstGeom prst="rect">
            <a:avLst/>
          </a:prstGeom>
          <a:noFill/>
          <a:ln/>
        </p:spPr>
        <p:txBody>
          <a:bodyPr wrap="square" lIns="0" tIns="0" rIns="0" bIns="0" rtlCol="0" anchor="ctr"/>
          <a:lstStyle/>
          <a:p>
            <a:pPr algn="r" indent="0" marL="0">
              <a:buNone/>
            </a:pPr>
            <a:r>
              <a:rPr lang="en-US" sz="850" b="1" dirty="0">
                <a:solidFill>
                  <a:srgbClr val="FFFFFF"/>
                </a:solidFill>
                <a:latin typeface="Calibri" pitchFamily="34" charset="0"/>
                <a:ea typeface="Calibri" pitchFamily="34" charset="-122"/>
                <a:cs typeface="Calibri" pitchFamily="34" charset="-120"/>
              </a:rPr>
              <a:t>US Exports</a:t>
            </a:r>
            <a:endParaRPr lang="en-US" sz="850" dirty="0"/>
          </a:p>
        </p:txBody>
      </p:sp>
      <p:sp>
        <p:nvSpPr>
          <p:cNvPr id="34" name="Text 32"/>
          <p:cNvSpPr/>
          <p:nvPr/>
        </p:nvSpPr>
        <p:spPr>
          <a:xfrm>
            <a:off x="8641080" y="1609344"/>
            <a:ext cx="1005840" cy="274320"/>
          </a:xfrm>
          <a:prstGeom prst="rect">
            <a:avLst/>
          </a:prstGeom>
          <a:noFill/>
          <a:ln/>
        </p:spPr>
        <p:txBody>
          <a:bodyPr wrap="square" lIns="0" tIns="0" rIns="0" bIns="0" rtlCol="0" anchor="ctr"/>
          <a:lstStyle/>
          <a:p>
            <a:pPr algn="r" indent="0" marL="0">
              <a:buNone/>
            </a:pPr>
            <a:r>
              <a:rPr lang="en-US" sz="850" b="1" dirty="0">
                <a:solidFill>
                  <a:srgbClr val="FFFFFF"/>
                </a:solidFill>
                <a:latin typeface="Calibri" pitchFamily="34" charset="0"/>
                <a:ea typeface="Calibri" pitchFamily="34" charset="-122"/>
                <a:cs typeface="Calibri" pitchFamily="34" charset="-120"/>
              </a:rPr>
              <a:t>US Imports</a:t>
            </a:r>
            <a:endParaRPr lang="en-US" sz="850" dirty="0"/>
          </a:p>
        </p:txBody>
      </p:sp>
      <p:sp>
        <p:nvSpPr>
          <p:cNvPr id="35" name="Text 33"/>
          <p:cNvSpPr/>
          <p:nvPr/>
        </p:nvSpPr>
        <p:spPr>
          <a:xfrm>
            <a:off x="9738360" y="1609344"/>
            <a:ext cx="1005840" cy="274320"/>
          </a:xfrm>
          <a:prstGeom prst="rect">
            <a:avLst/>
          </a:prstGeom>
          <a:noFill/>
          <a:ln/>
        </p:spPr>
        <p:txBody>
          <a:bodyPr wrap="square" lIns="0" tIns="0" rIns="0" bIns="0" rtlCol="0" anchor="ctr"/>
          <a:lstStyle/>
          <a:p>
            <a:pPr algn="r" indent="0" marL="0">
              <a:buNone/>
            </a:pPr>
            <a:r>
              <a:rPr lang="en-US" sz="850" b="1" dirty="0">
                <a:solidFill>
                  <a:srgbClr val="FFFFFF"/>
                </a:solidFill>
                <a:latin typeface="Calibri" pitchFamily="34" charset="0"/>
                <a:ea typeface="Calibri" pitchFamily="34" charset="-122"/>
                <a:cs typeface="Calibri" pitchFamily="34" charset="-120"/>
              </a:rPr>
              <a:t>Total</a:t>
            </a:r>
            <a:endParaRPr lang="en-US" sz="850" dirty="0"/>
          </a:p>
        </p:txBody>
      </p:sp>
      <p:sp>
        <p:nvSpPr>
          <p:cNvPr id="36" name="Shape 34"/>
          <p:cNvSpPr/>
          <p:nvPr/>
        </p:nvSpPr>
        <p:spPr>
          <a:xfrm>
            <a:off x="6400800" y="1956816"/>
            <a:ext cx="5394960" cy="365760"/>
          </a:xfrm>
          <a:prstGeom prst="rect">
            <a:avLst/>
          </a:prstGeom>
          <a:solidFill>
            <a:srgbClr val="F2F5F9"/>
          </a:solidFill>
          <a:ln/>
        </p:spPr>
      </p:sp>
      <p:sp>
        <p:nvSpPr>
          <p:cNvPr id="37" name="Text 35"/>
          <p:cNvSpPr/>
          <p:nvPr/>
        </p:nvSpPr>
        <p:spPr>
          <a:xfrm>
            <a:off x="6492240" y="2011680"/>
            <a:ext cx="1005840" cy="256032"/>
          </a:xfrm>
          <a:prstGeom prst="rect">
            <a:avLst/>
          </a:prstGeom>
          <a:noFill/>
          <a:ln/>
        </p:spPr>
        <p:txBody>
          <a:bodyPr wrap="square" lIns="0" tIns="0" rIns="0" bIns="0" rtlCol="0" anchor="ctr"/>
          <a:lstStyle/>
          <a:p>
            <a:pPr algn="l" indent="0" marL="0">
              <a:buNone/>
            </a:pPr>
            <a:r>
              <a:rPr lang="en-US" sz="900" dirty="0">
                <a:solidFill>
                  <a:srgbClr val="0F2341"/>
                </a:solidFill>
                <a:latin typeface="Calibri" pitchFamily="34" charset="0"/>
                <a:ea typeface="Calibri" pitchFamily="34" charset="-122"/>
                <a:cs typeface="Calibri" pitchFamily="34" charset="-120"/>
              </a:rPr>
              <a:t>2019</a:t>
            </a:r>
            <a:endParaRPr lang="en-US" sz="900" dirty="0"/>
          </a:p>
        </p:txBody>
      </p:sp>
      <p:sp>
        <p:nvSpPr>
          <p:cNvPr id="38" name="Text 36"/>
          <p:cNvSpPr/>
          <p:nvPr/>
        </p:nvSpPr>
        <p:spPr>
          <a:xfrm>
            <a:off x="7543800" y="2011680"/>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306</a:t>
            </a:r>
            <a:endParaRPr lang="en-US" sz="900" dirty="0"/>
          </a:p>
        </p:txBody>
      </p:sp>
      <p:sp>
        <p:nvSpPr>
          <p:cNvPr id="39" name="Text 37"/>
          <p:cNvSpPr/>
          <p:nvPr/>
        </p:nvSpPr>
        <p:spPr>
          <a:xfrm>
            <a:off x="8641080" y="2011680"/>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342</a:t>
            </a:r>
            <a:endParaRPr lang="en-US" sz="900" dirty="0"/>
          </a:p>
        </p:txBody>
      </p:sp>
      <p:sp>
        <p:nvSpPr>
          <p:cNvPr id="40" name="Text 38"/>
          <p:cNvSpPr/>
          <p:nvPr/>
        </p:nvSpPr>
        <p:spPr>
          <a:xfrm>
            <a:off x="9738360" y="2011680"/>
            <a:ext cx="1005840" cy="256032"/>
          </a:xfrm>
          <a:prstGeom prst="rect">
            <a:avLst/>
          </a:prstGeom>
          <a:noFill/>
          <a:ln/>
        </p:spPr>
        <p:txBody>
          <a:bodyPr wrap="square" lIns="0" tIns="0" rIns="0" bIns="0" rtlCol="0" anchor="ctr"/>
          <a:lstStyle/>
          <a:p>
            <a:pPr algn="r" indent="0" marL="0">
              <a:buNone/>
            </a:pPr>
            <a:r>
              <a:rPr lang="en-US" sz="900" b="1" dirty="0">
                <a:solidFill>
                  <a:srgbClr val="0F4C81"/>
                </a:solidFill>
                <a:latin typeface="Calibri" pitchFamily="34" charset="0"/>
                <a:ea typeface="Calibri" pitchFamily="34" charset="-122"/>
                <a:cs typeface="Calibri" pitchFamily="34" charset="-120"/>
              </a:rPr>
              <a:t>648</a:t>
            </a:r>
            <a:endParaRPr lang="en-US" sz="900" dirty="0"/>
          </a:p>
        </p:txBody>
      </p:sp>
      <p:sp>
        <p:nvSpPr>
          <p:cNvPr id="41" name="Shape 39"/>
          <p:cNvSpPr/>
          <p:nvPr/>
        </p:nvSpPr>
        <p:spPr>
          <a:xfrm>
            <a:off x="6400800" y="2340864"/>
            <a:ext cx="5394960" cy="365760"/>
          </a:xfrm>
          <a:prstGeom prst="rect">
            <a:avLst/>
          </a:prstGeom>
          <a:solidFill>
            <a:srgbClr val="FFFFFF"/>
          </a:solidFill>
          <a:ln/>
        </p:spPr>
      </p:sp>
      <p:sp>
        <p:nvSpPr>
          <p:cNvPr id="42" name="Text 40"/>
          <p:cNvSpPr/>
          <p:nvPr/>
        </p:nvSpPr>
        <p:spPr>
          <a:xfrm>
            <a:off x="6492240" y="2395728"/>
            <a:ext cx="1005840" cy="256032"/>
          </a:xfrm>
          <a:prstGeom prst="rect">
            <a:avLst/>
          </a:prstGeom>
          <a:noFill/>
          <a:ln/>
        </p:spPr>
        <p:txBody>
          <a:bodyPr wrap="square" lIns="0" tIns="0" rIns="0" bIns="0" rtlCol="0" anchor="ctr"/>
          <a:lstStyle/>
          <a:p>
            <a:pPr algn="l" indent="0" marL="0">
              <a:buNone/>
            </a:pPr>
            <a:r>
              <a:rPr lang="en-US" sz="900" dirty="0">
                <a:solidFill>
                  <a:srgbClr val="0F2341"/>
                </a:solidFill>
                <a:latin typeface="Calibri" pitchFamily="34" charset="0"/>
                <a:ea typeface="Calibri" pitchFamily="34" charset="-122"/>
                <a:cs typeface="Calibri" pitchFamily="34" charset="-120"/>
              </a:rPr>
              <a:t>2020</a:t>
            </a:r>
            <a:endParaRPr lang="en-US" sz="900" dirty="0"/>
          </a:p>
        </p:txBody>
      </p:sp>
      <p:sp>
        <p:nvSpPr>
          <p:cNvPr id="43" name="Text 41"/>
          <p:cNvSpPr/>
          <p:nvPr/>
        </p:nvSpPr>
        <p:spPr>
          <a:xfrm>
            <a:off x="7543800" y="2395728"/>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271</a:t>
            </a:r>
            <a:endParaRPr lang="en-US" sz="900" dirty="0"/>
          </a:p>
        </p:txBody>
      </p:sp>
      <p:sp>
        <p:nvSpPr>
          <p:cNvPr id="44" name="Text 42"/>
          <p:cNvSpPr/>
          <p:nvPr/>
        </p:nvSpPr>
        <p:spPr>
          <a:xfrm>
            <a:off x="8641080" y="2395728"/>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308</a:t>
            </a:r>
            <a:endParaRPr lang="en-US" sz="900" dirty="0"/>
          </a:p>
        </p:txBody>
      </p:sp>
      <p:sp>
        <p:nvSpPr>
          <p:cNvPr id="45" name="Text 43"/>
          <p:cNvSpPr/>
          <p:nvPr/>
        </p:nvSpPr>
        <p:spPr>
          <a:xfrm>
            <a:off x="9738360" y="2395728"/>
            <a:ext cx="1005840" cy="256032"/>
          </a:xfrm>
          <a:prstGeom prst="rect">
            <a:avLst/>
          </a:prstGeom>
          <a:noFill/>
          <a:ln/>
        </p:spPr>
        <p:txBody>
          <a:bodyPr wrap="square" lIns="0" tIns="0" rIns="0" bIns="0" rtlCol="0" anchor="ctr"/>
          <a:lstStyle/>
          <a:p>
            <a:pPr algn="r" indent="0" marL="0">
              <a:buNone/>
            </a:pPr>
            <a:r>
              <a:rPr lang="en-US" sz="900" b="1" dirty="0">
                <a:solidFill>
                  <a:srgbClr val="0F4C81"/>
                </a:solidFill>
                <a:latin typeface="Calibri" pitchFamily="34" charset="0"/>
                <a:ea typeface="Calibri" pitchFamily="34" charset="-122"/>
                <a:cs typeface="Calibri" pitchFamily="34" charset="-120"/>
              </a:rPr>
              <a:t>579</a:t>
            </a:r>
            <a:endParaRPr lang="en-US" sz="900" dirty="0"/>
          </a:p>
        </p:txBody>
      </p:sp>
      <p:sp>
        <p:nvSpPr>
          <p:cNvPr id="46" name="Shape 44"/>
          <p:cNvSpPr/>
          <p:nvPr/>
        </p:nvSpPr>
        <p:spPr>
          <a:xfrm>
            <a:off x="6400800" y="2724912"/>
            <a:ext cx="5394960" cy="365760"/>
          </a:xfrm>
          <a:prstGeom prst="rect">
            <a:avLst/>
          </a:prstGeom>
          <a:solidFill>
            <a:srgbClr val="F2F5F9"/>
          </a:solidFill>
          <a:ln/>
        </p:spPr>
      </p:sp>
      <p:sp>
        <p:nvSpPr>
          <p:cNvPr id="47" name="Text 45"/>
          <p:cNvSpPr/>
          <p:nvPr/>
        </p:nvSpPr>
        <p:spPr>
          <a:xfrm>
            <a:off x="6492240" y="2779776"/>
            <a:ext cx="1005840" cy="256032"/>
          </a:xfrm>
          <a:prstGeom prst="rect">
            <a:avLst/>
          </a:prstGeom>
          <a:noFill/>
          <a:ln/>
        </p:spPr>
        <p:txBody>
          <a:bodyPr wrap="square" lIns="0" tIns="0" rIns="0" bIns="0" rtlCol="0" anchor="ctr"/>
          <a:lstStyle/>
          <a:p>
            <a:pPr algn="l" indent="0" marL="0">
              <a:buNone/>
            </a:pPr>
            <a:r>
              <a:rPr lang="en-US" sz="900" dirty="0">
                <a:solidFill>
                  <a:srgbClr val="0F2341"/>
                </a:solidFill>
                <a:latin typeface="Calibri" pitchFamily="34" charset="0"/>
                <a:ea typeface="Calibri" pitchFamily="34" charset="-122"/>
                <a:cs typeface="Calibri" pitchFamily="34" charset="-120"/>
              </a:rPr>
              <a:t>2021</a:t>
            </a:r>
            <a:endParaRPr lang="en-US" sz="900" dirty="0"/>
          </a:p>
        </p:txBody>
      </p:sp>
      <p:sp>
        <p:nvSpPr>
          <p:cNvPr id="48" name="Text 46"/>
          <p:cNvSpPr/>
          <p:nvPr/>
        </p:nvSpPr>
        <p:spPr>
          <a:xfrm>
            <a:off x="7543800" y="2779776"/>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360</a:t>
            </a:r>
            <a:endParaRPr lang="en-US" sz="900" dirty="0"/>
          </a:p>
        </p:txBody>
      </p:sp>
      <p:sp>
        <p:nvSpPr>
          <p:cNvPr id="49" name="Text 47"/>
          <p:cNvSpPr/>
          <p:nvPr/>
        </p:nvSpPr>
        <p:spPr>
          <a:xfrm>
            <a:off x="8641080" y="2779776"/>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409</a:t>
            </a:r>
            <a:endParaRPr lang="en-US" sz="900" dirty="0"/>
          </a:p>
        </p:txBody>
      </p:sp>
      <p:sp>
        <p:nvSpPr>
          <p:cNvPr id="50" name="Text 48"/>
          <p:cNvSpPr/>
          <p:nvPr/>
        </p:nvSpPr>
        <p:spPr>
          <a:xfrm>
            <a:off x="9738360" y="2779776"/>
            <a:ext cx="1005840" cy="256032"/>
          </a:xfrm>
          <a:prstGeom prst="rect">
            <a:avLst/>
          </a:prstGeom>
          <a:noFill/>
          <a:ln/>
        </p:spPr>
        <p:txBody>
          <a:bodyPr wrap="square" lIns="0" tIns="0" rIns="0" bIns="0" rtlCol="0" anchor="ctr"/>
          <a:lstStyle/>
          <a:p>
            <a:pPr algn="r" indent="0" marL="0">
              <a:buNone/>
            </a:pPr>
            <a:r>
              <a:rPr lang="en-US" sz="900" b="1" dirty="0">
                <a:solidFill>
                  <a:srgbClr val="0F4C81"/>
                </a:solidFill>
                <a:latin typeface="Calibri" pitchFamily="34" charset="0"/>
                <a:ea typeface="Calibri" pitchFamily="34" charset="-122"/>
                <a:cs typeface="Calibri" pitchFamily="34" charset="-120"/>
              </a:rPr>
              <a:t>769</a:t>
            </a:r>
            <a:endParaRPr lang="en-US" sz="900" dirty="0"/>
          </a:p>
        </p:txBody>
      </p:sp>
      <p:sp>
        <p:nvSpPr>
          <p:cNvPr id="51" name="Shape 49"/>
          <p:cNvSpPr/>
          <p:nvPr/>
        </p:nvSpPr>
        <p:spPr>
          <a:xfrm>
            <a:off x="6400800" y="3108960"/>
            <a:ext cx="5394960" cy="365760"/>
          </a:xfrm>
          <a:prstGeom prst="rect">
            <a:avLst/>
          </a:prstGeom>
          <a:solidFill>
            <a:srgbClr val="FFFFFF"/>
          </a:solidFill>
          <a:ln/>
        </p:spPr>
      </p:sp>
      <p:sp>
        <p:nvSpPr>
          <p:cNvPr id="52" name="Text 50"/>
          <p:cNvSpPr/>
          <p:nvPr/>
        </p:nvSpPr>
        <p:spPr>
          <a:xfrm>
            <a:off x="6492240" y="3163824"/>
            <a:ext cx="1005840" cy="256032"/>
          </a:xfrm>
          <a:prstGeom prst="rect">
            <a:avLst/>
          </a:prstGeom>
          <a:noFill/>
          <a:ln/>
        </p:spPr>
        <p:txBody>
          <a:bodyPr wrap="square" lIns="0" tIns="0" rIns="0" bIns="0" rtlCol="0" anchor="ctr"/>
          <a:lstStyle/>
          <a:p>
            <a:pPr algn="l" indent="0" marL="0">
              <a:buNone/>
            </a:pPr>
            <a:r>
              <a:rPr lang="en-US" sz="900" dirty="0">
                <a:solidFill>
                  <a:srgbClr val="0F2341"/>
                </a:solidFill>
                <a:latin typeface="Calibri" pitchFamily="34" charset="0"/>
                <a:ea typeface="Calibri" pitchFamily="34" charset="-122"/>
                <a:cs typeface="Calibri" pitchFamily="34" charset="-120"/>
              </a:rPr>
              <a:t>2022</a:t>
            </a:r>
            <a:endParaRPr lang="en-US" sz="900" dirty="0"/>
          </a:p>
        </p:txBody>
      </p:sp>
      <p:sp>
        <p:nvSpPr>
          <p:cNvPr id="53" name="Text 51"/>
          <p:cNvSpPr/>
          <p:nvPr/>
        </p:nvSpPr>
        <p:spPr>
          <a:xfrm>
            <a:off x="7543800" y="3163824"/>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391</a:t>
            </a:r>
            <a:endParaRPr lang="en-US" sz="900" dirty="0"/>
          </a:p>
        </p:txBody>
      </p:sp>
      <p:sp>
        <p:nvSpPr>
          <p:cNvPr id="54" name="Text 52"/>
          <p:cNvSpPr/>
          <p:nvPr/>
        </p:nvSpPr>
        <p:spPr>
          <a:xfrm>
            <a:off x="8641080" y="3163824"/>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449</a:t>
            </a:r>
            <a:endParaRPr lang="en-US" sz="900" dirty="0"/>
          </a:p>
        </p:txBody>
      </p:sp>
      <p:sp>
        <p:nvSpPr>
          <p:cNvPr id="55" name="Text 53"/>
          <p:cNvSpPr/>
          <p:nvPr/>
        </p:nvSpPr>
        <p:spPr>
          <a:xfrm>
            <a:off x="9738360" y="3163824"/>
            <a:ext cx="1005840" cy="256032"/>
          </a:xfrm>
          <a:prstGeom prst="rect">
            <a:avLst/>
          </a:prstGeom>
          <a:noFill/>
          <a:ln/>
        </p:spPr>
        <p:txBody>
          <a:bodyPr wrap="square" lIns="0" tIns="0" rIns="0" bIns="0" rtlCol="0" anchor="ctr"/>
          <a:lstStyle/>
          <a:p>
            <a:pPr algn="r" indent="0" marL="0">
              <a:buNone/>
            </a:pPr>
            <a:r>
              <a:rPr lang="en-US" sz="900" b="1" dirty="0">
                <a:solidFill>
                  <a:srgbClr val="0F4C81"/>
                </a:solidFill>
                <a:latin typeface="Calibri" pitchFamily="34" charset="0"/>
                <a:ea typeface="Calibri" pitchFamily="34" charset="-122"/>
                <a:cs typeface="Calibri" pitchFamily="34" charset="-120"/>
              </a:rPr>
              <a:t>840</a:t>
            </a:r>
            <a:endParaRPr lang="en-US" sz="900" dirty="0"/>
          </a:p>
        </p:txBody>
      </p:sp>
      <p:sp>
        <p:nvSpPr>
          <p:cNvPr id="56" name="Shape 54"/>
          <p:cNvSpPr/>
          <p:nvPr/>
        </p:nvSpPr>
        <p:spPr>
          <a:xfrm>
            <a:off x="6400800" y="3493008"/>
            <a:ext cx="5394960" cy="365760"/>
          </a:xfrm>
          <a:prstGeom prst="rect">
            <a:avLst/>
          </a:prstGeom>
          <a:solidFill>
            <a:srgbClr val="F2F5F9"/>
          </a:solidFill>
          <a:ln/>
        </p:spPr>
      </p:sp>
      <p:sp>
        <p:nvSpPr>
          <p:cNvPr id="57" name="Text 55"/>
          <p:cNvSpPr/>
          <p:nvPr/>
        </p:nvSpPr>
        <p:spPr>
          <a:xfrm>
            <a:off x="6492240" y="3547872"/>
            <a:ext cx="1005840" cy="256032"/>
          </a:xfrm>
          <a:prstGeom prst="rect">
            <a:avLst/>
          </a:prstGeom>
          <a:noFill/>
          <a:ln/>
        </p:spPr>
        <p:txBody>
          <a:bodyPr wrap="square" lIns="0" tIns="0" rIns="0" bIns="0" rtlCol="0" anchor="ctr"/>
          <a:lstStyle/>
          <a:p>
            <a:pPr algn="l" indent="0" marL="0">
              <a:buNone/>
            </a:pPr>
            <a:r>
              <a:rPr lang="en-US" sz="900" dirty="0">
                <a:solidFill>
                  <a:srgbClr val="0F2341"/>
                </a:solidFill>
                <a:latin typeface="Calibri" pitchFamily="34" charset="0"/>
                <a:ea typeface="Calibri" pitchFamily="34" charset="-122"/>
                <a:cs typeface="Calibri" pitchFamily="34" charset="-120"/>
              </a:rPr>
              <a:t>2023</a:t>
            </a:r>
            <a:endParaRPr lang="en-US" sz="900" dirty="0"/>
          </a:p>
        </p:txBody>
      </p:sp>
      <p:sp>
        <p:nvSpPr>
          <p:cNvPr id="58" name="Text 56"/>
          <p:cNvSpPr/>
          <p:nvPr/>
        </p:nvSpPr>
        <p:spPr>
          <a:xfrm>
            <a:off x="7543800" y="3547872"/>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387</a:t>
            </a:r>
            <a:endParaRPr lang="en-US" sz="900" dirty="0"/>
          </a:p>
        </p:txBody>
      </p:sp>
      <p:sp>
        <p:nvSpPr>
          <p:cNvPr id="59" name="Text 57"/>
          <p:cNvSpPr/>
          <p:nvPr/>
        </p:nvSpPr>
        <p:spPr>
          <a:xfrm>
            <a:off x="8641080" y="3547872"/>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453</a:t>
            </a:r>
            <a:endParaRPr lang="en-US" sz="900" dirty="0"/>
          </a:p>
        </p:txBody>
      </p:sp>
      <p:sp>
        <p:nvSpPr>
          <p:cNvPr id="60" name="Text 58"/>
          <p:cNvSpPr/>
          <p:nvPr/>
        </p:nvSpPr>
        <p:spPr>
          <a:xfrm>
            <a:off x="9738360" y="3547872"/>
            <a:ext cx="1005840" cy="256032"/>
          </a:xfrm>
          <a:prstGeom prst="rect">
            <a:avLst/>
          </a:prstGeom>
          <a:noFill/>
          <a:ln/>
        </p:spPr>
        <p:txBody>
          <a:bodyPr wrap="square" lIns="0" tIns="0" rIns="0" bIns="0" rtlCol="0" anchor="ctr"/>
          <a:lstStyle/>
          <a:p>
            <a:pPr algn="r" indent="0" marL="0">
              <a:buNone/>
            </a:pPr>
            <a:r>
              <a:rPr lang="en-US" sz="900" b="1" dirty="0">
                <a:solidFill>
                  <a:srgbClr val="0F4C81"/>
                </a:solidFill>
                <a:latin typeface="Calibri" pitchFamily="34" charset="0"/>
                <a:ea typeface="Calibri" pitchFamily="34" charset="-122"/>
                <a:cs typeface="Calibri" pitchFamily="34" charset="-120"/>
              </a:rPr>
              <a:t>840</a:t>
            </a:r>
            <a:endParaRPr lang="en-US" sz="900" dirty="0"/>
          </a:p>
        </p:txBody>
      </p:sp>
      <p:sp>
        <p:nvSpPr>
          <p:cNvPr id="61" name="Shape 59"/>
          <p:cNvSpPr/>
          <p:nvPr/>
        </p:nvSpPr>
        <p:spPr>
          <a:xfrm>
            <a:off x="6400800" y="3877056"/>
            <a:ext cx="5394960" cy="365760"/>
          </a:xfrm>
          <a:prstGeom prst="rect">
            <a:avLst/>
          </a:prstGeom>
          <a:solidFill>
            <a:srgbClr val="FFFFFF"/>
          </a:solidFill>
          <a:ln/>
        </p:spPr>
      </p:sp>
      <p:sp>
        <p:nvSpPr>
          <p:cNvPr id="62" name="Text 60"/>
          <p:cNvSpPr/>
          <p:nvPr/>
        </p:nvSpPr>
        <p:spPr>
          <a:xfrm>
            <a:off x="6492240" y="3931920"/>
            <a:ext cx="1005840" cy="256032"/>
          </a:xfrm>
          <a:prstGeom prst="rect">
            <a:avLst/>
          </a:prstGeom>
          <a:noFill/>
          <a:ln/>
        </p:spPr>
        <p:txBody>
          <a:bodyPr wrap="square" lIns="0" tIns="0" rIns="0" bIns="0" rtlCol="0" anchor="ctr"/>
          <a:lstStyle/>
          <a:p>
            <a:pPr algn="l" indent="0" marL="0">
              <a:buNone/>
            </a:pPr>
            <a:r>
              <a:rPr lang="en-US" sz="900" dirty="0">
                <a:solidFill>
                  <a:srgbClr val="0F2341"/>
                </a:solidFill>
                <a:latin typeface="Calibri" pitchFamily="34" charset="0"/>
                <a:ea typeface="Calibri" pitchFamily="34" charset="-122"/>
                <a:cs typeface="Calibri" pitchFamily="34" charset="-120"/>
              </a:rPr>
              <a:t>2024</a:t>
            </a:r>
            <a:endParaRPr lang="en-US" sz="900" dirty="0"/>
          </a:p>
        </p:txBody>
      </p:sp>
      <p:sp>
        <p:nvSpPr>
          <p:cNvPr id="63" name="Text 61"/>
          <p:cNvSpPr/>
          <p:nvPr/>
        </p:nvSpPr>
        <p:spPr>
          <a:xfrm>
            <a:off x="7543800" y="3931920"/>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390</a:t>
            </a:r>
            <a:endParaRPr lang="en-US" sz="900" dirty="0"/>
          </a:p>
        </p:txBody>
      </p:sp>
      <p:sp>
        <p:nvSpPr>
          <p:cNvPr id="64" name="Text 62"/>
          <p:cNvSpPr/>
          <p:nvPr/>
        </p:nvSpPr>
        <p:spPr>
          <a:xfrm>
            <a:off x="8641080" y="3931920"/>
            <a:ext cx="1005840" cy="256032"/>
          </a:xfrm>
          <a:prstGeom prst="rect">
            <a:avLst/>
          </a:prstGeom>
          <a:noFill/>
          <a:ln/>
        </p:spPr>
        <p:txBody>
          <a:bodyPr wrap="square" lIns="0" tIns="0" rIns="0" bIns="0" rtlCol="0" anchor="ctr"/>
          <a:lstStyle/>
          <a:p>
            <a:pPr algn="r" indent="0" marL="0">
              <a:buNone/>
            </a:pPr>
            <a:r>
              <a:rPr lang="en-US" sz="900" dirty="0">
                <a:solidFill>
                  <a:srgbClr val="0F2341"/>
                </a:solidFill>
                <a:latin typeface="Calibri" pitchFamily="34" charset="0"/>
                <a:ea typeface="Calibri" pitchFamily="34" charset="-122"/>
                <a:cs typeface="Calibri" pitchFamily="34" charset="-120"/>
              </a:rPr>
              <a:t>372</a:t>
            </a:r>
            <a:endParaRPr lang="en-US" sz="900" dirty="0"/>
          </a:p>
        </p:txBody>
      </p:sp>
      <p:sp>
        <p:nvSpPr>
          <p:cNvPr id="65" name="Text 63"/>
          <p:cNvSpPr/>
          <p:nvPr/>
        </p:nvSpPr>
        <p:spPr>
          <a:xfrm>
            <a:off x="9738360" y="3931920"/>
            <a:ext cx="1005840" cy="256032"/>
          </a:xfrm>
          <a:prstGeom prst="rect">
            <a:avLst/>
          </a:prstGeom>
          <a:noFill/>
          <a:ln/>
        </p:spPr>
        <p:txBody>
          <a:bodyPr wrap="square" lIns="0" tIns="0" rIns="0" bIns="0" rtlCol="0" anchor="ctr"/>
          <a:lstStyle/>
          <a:p>
            <a:pPr algn="r" indent="0" marL="0">
              <a:buNone/>
            </a:pPr>
            <a:r>
              <a:rPr lang="en-US" sz="900" b="1" dirty="0">
                <a:solidFill>
                  <a:srgbClr val="0F4C81"/>
                </a:solidFill>
                <a:latin typeface="Calibri" pitchFamily="34" charset="0"/>
                <a:ea typeface="Calibri" pitchFamily="34" charset="-122"/>
                <a:cs typeface="Calibri" pitchFamily="34" charset="-120"/>
              </a:rPr>
              <a:t>762</a:t>
            </a:r>
            <a:endParaRPr lang="en-US" sz="900" dirty="0"/>
          </a:p>
        </p:txBody>
      </p:sp>
      <p:sp>
        <p:nvSpPr>
          <p:cNvPr id="66" name="Text 64"/>
          <p:cNvSpPr/>
          <p:nvPr/>
        </p:nvSpPr>
        <p:spPr>
          <a:xfrm>
            <a:off x="457200" y="5257800"/>
            <a:ext cx="11247120" cy="256032"/>
          </a:xfrm>
          <a:prstGeom prst="rect">
            <a:avLst/>
          </a:prstGeom>
          <a:noFill/>
          <a:ln/>
        </p:spPr>
        <p:txBody>
          <a:bodyPr wrap="square" lIns="0" tIns="0" rIns="0" bIns="0" rtlCol="0" anchor="ctr"/>
          <a:lstStyle/>
          <a:p>
            <a:pPr indent="0" marL="0">
              <a:buNone/>
            </a:pPr>
            <a:r>
              <a:rPr lang="en-US" sz="800" b="1" spc="100" kern="0" dirty="0">
                <a:solidFill>
                  <a:srgbClr val="6B7C93"/>
                </a:solidFill>
                <a:latin typeface="Calibri" pitchFamily="34" charset="0"/>
                <a:ea typeface="Calibri" pitchFamily="34" charset="-122"/>
                <a:cs typeface="Calibri" pitchFamily="34" charset="-120"/>
              </a:rPr>
              <a:t>TRANSIT TIME &amp; COST — TRADITIONAL HUBS vs INTERNATIONAL FALLS</a:t>
            </a:r>
            <a:endParaRPr lang="en-US" sz="800" dirty="0"/>
          </a:p>
        </p:txBody>
      </p:sp>
      <p:sp>
        <p:nvSpPr>
          <p:cNvPr id="67" name="Shape 65"/>
          <p:cNvSpPr/>
          <p:nvPr/>
        </p:nvSpPr>
        <p:spPr>
          <a:xfrm>
            <a:off x="457200" y="5532120"/>
            <a:ext cx="11247120" cy="9144"/>
          </a:xfrm>
          <a:prstGeom prst="rect">
            <a:avLst/>
          </a:prstGeom>
          <a:solidFill>
            <a:srgbClr val="D0D6DE"/>
          </a:solidFill>
          <a:ln/>
        </p:spPr>
      </p:sp>
      <p:sp>
        <p:nvSpPr>
          <p:cNvPr id="68" name="Shape 66"/>
          <p:cNvSpPr/>
          <p:nvPr/>
        </p:nvSpPr>
        <p:spPr>
          <a:xfrm>
            <a:off x="457200" y="5550408"/>
            <a:ext cx="11247120" cy="347472"/>
          </a:xfrm>
          <a:prstGeom prst="rect">
            <a:avLst/>
          </a:prstGeom>
          <a:solidFill>
            <a:srgbClr val="0F2341"/>
          </a:solidFill>
          <a:ln/>
        </p:spPr>
      </p:sp>
      <p:sp>
        <p:nvSpPr>
          <p:cNvPr id="69" name="Text 67"/>
          <p:cNvSpPr/>
          <p:nvPr/>
        </p:nvSpPr>
        <p:spPr>
          <a:xfrm>
            <a:off x="548640" y="5577840"/>
            <a:ext cx="2560320" cy="256032"/>
          </a:xfrm>
          <a:prstGeom prst="rect">
            <a:avLst/>
          </a:prstGeom>
          <a:noFill/>
          <a:ln/>
        </p:spPr>
        <p:txBody>
          <a:bodyPr wrap="square" lIns="0" tIns="0" rIns="0" bIns="0" rtlCol="0" anchor="ctr"/>
          <a:lstStyle/>
          <a:p>
            <a:pPr algn="l" indent="0" marL="0">
              <a:buNone/>
            </a:pPr>
            <a:r>
              <a:rPr lang="en-US" sz="850" b="1" dirty="0">
                <a:solidFill>
                  <a:srgbClr val="FFFFFF"/>
                </a:solidFill>
                <a:latin typeface="Calibri" pitchFamily="34" charset="0"/>
                <a:ea typeface="Calibri" pitchFamily="34" charset="-122"/>
                <a:cs typeface="Calibri" pitchFamily="34" charset="-120"/>
              </a:rPr>
              <a:t>Hub / Routing</a:t>
            </a:r>
            <a:endParaRPr lang="en-US" sz="850" dirty="0"/>
          </a:p>
        </p:txBody>
      </p:sp>
      <p:sp>
        <p:nvSpPr>
          <p:cNvPr id="70" name="Text 68"/>
          <p:cNvSpPr/>
          <p:nvPr/>
        </p:nvSpPr>
        <p:spPr>
          <a:xfrm>
            <a:off x="3200400" y="5577840"/>
            <a:ext cx="2377440" cy="256032"/>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Avg. Dwell Time</a:t>
            </a:r>
            <a:endParaRPr lang="en-US" sz="850" dirty="0"/>
          </a:p>
        </p:txBody>
      </p:sp>
      <p:sp>
        <p:nvSpPr>
          <p:cNvPr id="71" name="Text 69"/>
          <p:cNvSpPr/>
          <p:nvPr/>
        </p:nvSpPr>
        <p:spPr>
          <a:xfrm>
            <a:off x="5669280" y="5577840"/>
            <a:ext cx="3200400" cy="256032"/>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Cost per Container (USD)</a:t>
            </a:r>
            <a:endParaRPr lang="en-US" sz="850" dirty="0"/>
          </a:p>
        </p:txBody>
      </p:sp>
      <p:sp>
        <p:nvSpPr>
          <p:cNvPr id="72" name="Text 70"/>
          <p:cNvSpPr/>
          <p:nvPr/>
        </p:nvSpPr>
        <p:spPr>
          <a:xfrm>
            <a:off x="8961120" y="5577840"/>
            <a:ext cx="2560320" cy="256032"/>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vs. Int'l Falls Savings</a:t>
            </a:r>
            <a:endParaRPr lang="en-US" sz="850" dirty="0"/>
          </a:p>
        </p:txBody>
      </p:sp>
      <p:sp>
        <p:nvSpPr>
          <p:cNvPr id="73" name="Shape 71"/>
          <p:cNvSpPr/>
          <p:nvPr/>
        </p:nvSpPr>
        <p:spPr>
          <a:xfrm>
            <a:off x="457200" y="5897880"/>
            <a:ext cx="11247120" cy="301752"/>
          </a:xfrm>
          <a:prstGeom prst="rect">
            <a:avLst/>
          </a:prstGeom>
          <a:solidFill>
            <a:srgbClr val="F2F5F9"/>
          </a:solidFill>
          <a:ln/>
        </p:spPr>
      </p:sp>
      <p:sp>
        <p:nvSpPr>
          <p:cNvPr id="74" name="Text 72"/>
          <p:cNvSpPr/>
          <p:nvPr/>
        </p:nvSpPr>
        <p:spPr>
          <a:xfrm>
            <a:off x="548640" y="5934456"/>
            <a:ext cx="2560320" cy="237744"/>
          </a:xfrm>
          <a:prstGeom prst="rect">
            <a:avLst/>
          </a:prstGeom>
          <a:noFill/>
          <a:ln/>
        </p:spPr>
        <p:txBody>
          <a:bodyPr wrap="square" lIns="0" tIns="0" rIns="0" bIns="0" rtlCol="0" anchor="ctr"/>
          <a:lstStyle/>
          <a:p>
            <a:pPr algn="l" indent="0" marL="0">
              <a:buNone/>
            </a:pPr>
            <a:r>
              <a:rPr lang="en-US" sz="900" dirty="0">
                <a:solidFill>
                  <a:srgbClr val="0F2341"/>
                </a:solidFill>
                <a:latin typeface="Calibri" pitchFamily="34" charset="0"/>
                <a:ea typeface="Calibri" pitchFamily="34" charset="-122"/>
                <a:cs typeface="Calibri" pitchFamily="34" charset="-120"/>
              </a:rPr>
              <a:t>Chicago Routing</a:t>
            </a:r>
            <a:endParaRPr lang="en-US" sz="900" dirty="0"/>
          </a:p>
        </p:txBody>
      </p:sp>
      <p:sp>
        <p:nvSpPr>
          <p:cNvPr id="75" name="Text 73"/>
          <p:cNvSpPr/>
          <p:nvPr/>
        </p:nvSpPr>
        <p:spPr>
          <a:xfrm>
            <a:off x="3200400" y="5934456"/>
            <a:ext cx="2377440" cy="237744"/>
          </a:xfrm>
          <a:prstGeom prst="rect">
            <a:avLst/>
          </a:prstGeom>
          <a:noFill/>
          <a:ln/>
        </p:spPr>
        <p:txBody>
          <a:bodyPr wrap="square" lIns="0" tIns="0" rIns="0" bIns="0" rtlCol="0" anchor="ctr"/>
          <a:lstStyle/>
          <a:p>
            <a:pPr algn="ctr" indent="0" marL="0">
              <a:buNone/>
            </a:pPr>
            <a:r>
              <a:rPr lang="en-US" sz="900" dirty="0">
                <a:solidFill>
                  <a:srgbClr val="0F2341"/>
                </a:solidFill>
                <a:latin typeface="Calibri" pitchFamily="34" charset="0"/>
                <a:ea typeface="Calibri" pitchFamily="34" charset="-122"/>
                <a:cs typeface="Calibri" pitchFamily="34" charset="-120"/>
              </a:rPr>
              <a:t>5–7 days</a:t>
            </a:r>
            <a:endParaRPr lang="en-US" sz="900" dirty="0"/>
          </a:p>
        </p:txBody>
      </p:sp>
      <p:sp>
        <p:nvSpPr>
          <p:cNvPr id="76" name="Text 74"/>
          <p:cNvSpPr/>
          <p:nvPr/>
        </p:nvSpPr>
        <p:spPr>
          <a:xfrm>
            <a:off x="5669280" y="5934456"/>
            <a:ext cx="3200400" cy="237744"/>
          </a:xfrm>
          <a:prstGeom prst="rect">
            <a:avLst/>
          </a:prstGeom>
          <a:noFill/>
          <a:ln/>
        </p:spPr>
        <p:txBody>
          <a:bodyPr wrap="square" lIns="0" tIns="0" rIns="0" bIns="0" rtlCol="0" anchor="ctr"/>
          <a:lstStyle/>
          <a:p>
            <a:pPr algn="ctr" indent="0" marL="0">
              <a:buNone/>
            </a:pPr>
            <a:r>
              <a:rPr lang="en-US" sz="900" dirty="0">
                <a:solidFill>
                  <a:srgbClr val="0F2341"/>
                </a:solidFill>
                <a:latin typeface="Calibri" pitchFamily="34" charset="0"/>
                <a:ea typeface="Calibri" pitchFamily="34" charset="-122"/>
                <a:cs typeface="Calibri" pitchFamily="34" charset="-120"/>
              </a:rPr>
              <a:t>$750–$1,150</a:t>
            </a:r>
            <a:endParaRPr lang="en-US" sz="900" dirty="0"/>
          </a:p>
        </p:txBody>
      </p:sp>
      <p:sp>
        <p:nvSpPr>
          <p:cNvPr id="77" name="Text 75"/>
          <p:cNvSpPr/>
          <p:nvPr/>
        </p:nvSpPr>
        <p:spPr>
          <a:xfrm>
            <a:off x="8961120" y="5934456"/>
            <a:ext cx="2560320" cy="237744"/>
          </a:xfrm>
          <a:prstGeom prst="rect">
            <a:avLst/>
          </a:prstGeom>
          <a:noFill/>
          <a:ln/>
        </p:spPr>
        <p:txBody>
          <a:bodyPr wrap="square" lIns="0" tIns="0" rIns="0" bIns="0" rtlCol="0" anchor="ctr"/>
          <a:lstStyle/>
          <a:p>
            <a:pPr algn="ctr" indent="0" marL="0">
              <a:buNone/>
            </a:pPr>
            <a:r>
              <a:rPr lang="en-US" sz="900" b="1" dirty="0">
                <a:solidFill>
                  <a:srgbClr val="0F2341"/>
                </a:solidFill>
                <a:latin typeface="Calibri" pitchFamily="34" charset="0"/>
                <a:ea typeface="Calibri" pitchFamily="34" charset="-122"/>
                <a:cs typeface="Calibri" pitchFamily="34" charset="-120"/>
              </a:rPr>
              <a:t>Baseline</a:t>
            </a:r>
            <a:endParaRPr lang="en-US" sz="900" dirty="0"/>
          </a:p>
        </p:txBody>
      </p:sp>
      <p:sp>
        <p:nvSpPr>
          <p:cNvPr id="78" name="Shape 76"/>
          <p:cNvSpPr/>
          <p:nvPr/>
        </p:nvSpPr>
        <p:spPr>
          <a:xfrm>
            <a:off x="457200" y="6217920"/>
            <a:ext cx="11247120" cy="301752"/>
          </a:xfrm>
          <a:prstGeom prst="rect">
            <a:avLst/>
          </a:prstGeom>
          <a:solidFill>
            <a:srgbClr val="FFFFFF"/>
          </a:solidFill>
          <a:ln/>
        </p:spPr>
      </p:sp>
      <p:sp>
        <p:nvSpPr>
          <p:cNvPr id="79" name="Text 77"/>
          <p:cNvSpPr/>
          <p:nvPr/>
        </p:nvSpPr>
        <p:spPr>
          <a:xfrm>
            <a:off x="548640" y="6254496"/>
            <a:ext cx="2560320" cy="237744"/>
          </a:xfrm>
          <a:prstGeom prst="rect">
            <a:avLst/>
          </a:prstGeom>
          <a:noFill/>
          <a:ln/>
        </p:spPr>
        <p:txBody>
          <a:bodyPr wrap="square" lIns="0" tIns="0" rIns="0" bIns="0" rtlCol="0" anchor="ctr"/>
          <a:lstStyle/>
          <a:p>
            <a:pPr algn="l" indent="0" marL="0">
              <a:buNone/>
            </a:pPr>
            <a:r>
              <a:rPr lang="en-US" sz="900" dirty="0">
                <a:solidFill>
                  <a:srgbClr val="0F2341"/>
                </a:solidFill>
                <a:latin typeface="Calibri" pitchFamily="34" charset="0"/>
                <a:ea typeface="Calibri" pitchFamily="34" charset="-122"/>
                <a:cs typeface="Calibri" pitchFamily="34" charset="-120"/>
              </a:rPr>
              <a:t>Toronto Routing</a:t>
            </a:r>
            <a:endParaRPr lang="en-US" sz="900" dirty="0"/>
          </a:p>
        </p:txBody>
      </p:sp>
      <p:sp>
        <p:nvSpPr>
          <p:cNvPr id="80" name="Text 78"/>
          <p:cNvSpPr/>
          <p:nvPr/>
        </p:nvSpPr>
        <p:spPr>
          <a:xfrm>
            <a:off x="3200400" y="6254496"/>
            <a:ext cx="2377440" cy="237744"/>
          </a:xfrm>
          <a:prstGeom prst="rect">
            <a:avLst/>
          </a:prstGeom>
          <a:noFill/>
          <a:ln/>
        </p:spPr>
        <p:txBody>
          <a:bodyPr wrap="square" lIns="0" tIns="0" rIns="0" bIns="0" rtlCol="0" anchor="ctr"/>
          <a:lstStyle/>
          <a:p>
            <a:pPr algn="ctr" indent="0" marL="0">
              <a:buNone/>
            </a:pPr>
            <a:r>
              <a:rPr lang="en-US" sz="900" dirty="0">
                <a:solidFill>
                  <a:srgbClr val="0F2341"/>
                </a:solidFill>
                <a:latin typeface="Calibri" pitchFamily="34" charset="0"/>
                <a:ea typeface="Calibri" pitchFamily="34" charset="-122"/>
                <a:cs typeface="Calibri" pitchFamily="34" charset="-120"/>
              </a:rPr>
              <a:t>5–6 days</a:t>
            </a:r>
            <a:endParaRPr lang="en-US" sz="900" dirty="0"/>
          </a:p>
        </p:txBody>
      </p:sp>
      <p:sp>
        <p:nvSpPr>
          <p:cNvPr id="81" name="Text 79"/>
          <p:cNvSpPr/>
          <p:nvPr/>
        </p:nvSpPr>
        <p:spPr>
          <a:xfrm>
            <a:off x="5669280" y="6254496"/>
            <a:ext cx="3200400" cy="237744"/>
          </a:xfrm>
          <a:prstGeom prst="rect">
            <a:avLst/>
          </a:prstGeom>
          <a:noFill/>
          <a:ln/>
        </p:spPr>
        <p:txBody>
          <a:bodyPr wrap="square" lIns="0" tIns="0" rIns="0" bIns="0" rtlCol="0" anchor="ctr"/>
          <a:lstStyle/>
          <a:p>
            <a:pPr algn="ctr" indent="0" marL="0">
              <a:buNone/>
            </a:pPr>
            <a:r>
              <a:rPr lang="en-US" sz="900" dirty="0">
                <a:solidFill>
                  <a:srgbClr val="0F2341"/>
                </a:solidFill>
                <a:latin typeface="Calibri" pitchFamily="34" charset="0"/>
                <a:ea typeface="Calibri" pitchFamily="34" charset="-122"/>
                <a:cs typeface="Calibri" pitchFamily="34" charset="-120"/>
              </a:rPr>
              <a:t>$700–$1,100</a:t>
            </a:r>
            <a:endParaRPr lang="en-US" sz="900" dirty="0"/>
          </a:p>
        </p:txBody>
      </p:sp>
      <p:sp>
        <p:nvSpPr>
          <p:cNvPr id="82" name="Text 80"/>
          <p:cNvSpPr/>
          <p:nvPr/>
        </p:nvSpPr>
        <p:spPr>
          <a:xfrm>
            <a:off x="8961120" y="6254496"/>
            <a:ext cx="2560320" cy="237744"/>
          </a:xfrm>
          <a:prstGeom prst="rect">
            <a:avLst/>
          </a:prstGeom>
          <a:noFill/>
          <a:ln/>
        </p:spPr>
        <p:txBody>
          <a:bodyPr wrap="square" lIns="0" tIns="0" rIns="0" bIns="0" rtlCol="0" anchor="ctr"/>
          <a:lstStyle/>
          <a:p>
            <a:pPr algn="ctr" indent="0" marL="0">
              <a:buNone/>
            </a:pPr>
            <a:r>
              <a:rPr lang="en-US" sz="900" b="1" dirty="0">
                <a:solidFill>
                  <a:srgbClr val="0F2341"/>
                </a:solidFill>
                <a:latin typeface="Calibri" pitchFamily="34" charset="0"/>
                <a:ea typeface="Calibri" pitchFamily="34" charset="-122"/>
                <a:cs typeface="Calibri" pitchFamily="34" charset="-120"/>
              </a:rPr>
              <a:t>Baseline</a:t>
            </a:r>
            <a:endParaRPr lang="en-US" sz="900" dirty="0"/>
          </a:p>
        </p:txBody>
      </p:sp>
      <p:sp>
        <p:nvSpPr>
          <p:cNvPr id="83" name="Shape 81"/>
          <p:cNvSpPr/>
          <p:nvPr/>
        </p:nvSpPr>
        <p:spPr>
          <a:xfrm>
            <a:off x="457200" y="6537960"/>
            <a:ext cx="11247120" cy="301752"/>
          </a:xfrm>
          <a:prstGeom prst="rect">
            <a:avLst/>
          </a:prstGeom>
          <a:solidFill>
            <a:srgbClr val="EEF2F7"/>
          </a:solidFill>
          <a:ln/>
        </p:spPr>
      </p:sp>
      <p:sp>
        <p:nvSpPr>
          <p:cNvPr id="84" name="Text 82"/>
          <p:cNvSpPr/>
          <p:nvPr/>
        </p:nvSpPr>
        <p:spPr>
          <a:xfrm>
            <a:off x="548640" y="6574536"/>
            <a:ext cx="2560320" cy="237744"/>
          </a:xfrm>
          <a:prstGeom prst="rect">
            <a:avLst/>
          </a:prstGeom>
          <a:noFill/>
          <a:ln/>
        </p:spPr>
        <p:txBody>
          <a:bodyPr wrap="square" lIns="0" tIns="0" rIns="0" bIns="0" rtlCol="0" anchor="ctr"/>
          <a:lstStyle/>
          <a:p>
            <a:pPr algn="l" indent="0" marL="0">
              <a:buNone/>
            </a:pPr>
            <a:r>
              <a:rPr lang="en-US" sz="900" b="1" dirty="0">
                <a:solidFill>
                  <a:srgbClr val="0F4C81"/>
                </a:solidFill>
                <a:latin typeface="Calibri" pitchFamily="34" charset="0"/>
                <a:ea typeface="Calibri" pitchFamily="34" charset="-122"/>
                <a:cs typeface="Calibri" pitchFamily="34" charset="-120"/>
              </a:rPr>
              <a:t>International Falls (CN Rail)</a:t>
            </a:r>
            <a:endParaRPr lang="en-US" sz="900" dirty="0"/>
          </a:p>
        </p:txBody>
      </p:sp>
      <p:sp>
        <p:nvSpPr>
          <p:cNvPr id="85" name="Text 83"/>
          <p:cNvSpPr/>
          <p:nvPr/>
        </p:nvSpPr>
        <p:spPr>
          <a:xfrm>
            <a:off x="3200400" y="6574536"/>
            <a:ext cx="2377440" cy="237744"/>
          </a:xfrm>
          <a:prstGeom prst="rect">
            <a:avLst/>
          </a:prstGeom>
          <a:noFill/>
          <a:ln/>
        </p:spPr>
        <p:txBody>
          <a:bodyPr wrap="square" lIns="0" tIns="0" rIns="0" bIns="0" rtlCol="0" anchor="ctr"/>
          <a:lstStyle/>
          <a:p>
            <a:pPr algn="ctr" indent="0" marL="0">
              <a:buNone/>
            </a:pPr>
            <a:r>
              <a:rPr lang="en-US" sz="900" b="1" dirty="0">
                <a:solidFill>
                  <a:srgbClr val="0F4C81"/>
                </a:solidFill>
                <a:latin typeface="Calibri" pitchFamily="34" charset="0"/>
                <a:ea typeface="Calibri" pitchFamily="34" charset="-122"/>
                <a:cs typeface="Calibri" pitchFamily="34" charset="-120"/>
              </a:rPr>
              <a:t>2–3 days</a:t>
            </a:r>
            <a:endParaRPr lang="en-US" sz="900" dirty="0"/>
          </a:p>
        </p:txBody>
      </p:sp>
      <p:sp>
        <p:nvSpPr>
          <p:cNvPr id="86" name="Text 84"/>
          <p:cNvSpPr/>
          <p:nvPr/>
        </p:nvSpPr>
        <p:spPr>
          <a:xfrm>
            <a:off x="5669280" y="6574536"/>
            <a:ext cx="3200400" cy="237744"/>
          </a:xfrm>
          <a:prstGeom prst="rect">
            <a:avLst/>
          </a:prstGeom>
          <a:noFill/>
          <a:ln/>
        </p:spPr>
        <p:txBody>
          <a:bodyPr wrap="square" lIns="0" tIns="0" rIns="0" bIns="0" rtlCol="0" anchor="ctr"/>
          <a:lstStyle/>
          <a:p>
            <a:pPr algn="ctr" indent="0" marL="0">
              <a:buNone/>
            </a:pPr>
            <a:r>
              <a:rPr lang="en-US" sz="900" b="1" dirty="0">
                <a:solidFill>
                  <a:srgbClr val="0F4C81"/>
                </a:solidFill>
                <a:latin typeface="Calibri" pitchFamily="34" charset="0"/>
                <a:ea typeface="Calibri" pitchFamily="34" charset="-122"/>
                <a:cs typeface="Calibri" pitchFamily="34" charset="-120"/>
              </a:rPr>
              <a:t>$350–$650</a:t>
            </a:r>
            <a:endParaRPr lang="en-US" sz="900" dirty="0"/>
          </a:p>
        </p:txBody>
      </p:sp>
      <p:sp>
        <p:nvSpPr>
          <p:cNvPr id="87" name="Text 85"/>
          <p:cNvSpPr/>
          <p:nvPr/>
        </p:nvSpPr>
        <p:spPr>
          <a:xfrm>
            <a:off x="8961120" y="6574536"/>
            <a:ext cx="2560320" cy="237744"/>
          </a:xfrm>
          <a:prstGeom prst="rect">
            <a:avLst/>
          </a:prstGeom>
          <a:noFill/>
          <a:ln/>
        </p:spPr>
        <p:txBody>
          <a:bodyPr wrap="square" lIns="0" tIns="0" rIns="0" bIns="0" rtlCol="0" anchor="ctr"/>
          <a:lstStyle/>
          <a:p>
            <a:pPr algn="ctr" indent="0" marL="0">
              <a:buNone/>
            </a:pPr>
            <a:r>
              <a:rPr lang="en-US" sz="900" b="1" dirty="0">
                <a:solidFill>
                  <a:srgbClr val="1A5C38"/>
                </a:solidFill>
                <a:latin typeface="Calibri" pitchFamily="34" charset="0"/>
                <a:ea typeface="Calibri" pitchFamily="34" charset="-122"/>
                <a:cs typeface="Calibri" pitchFamily="34" charset="-120"/>
              </a:rPr>
              <a:t>$400–$500 savings</a:t>
            </a:r>
            <a:endParaRPr lang="en-US" sz="900" dirty="0"/>
          </a:p>
        </p:txBody>
      </p:sp>
      <p:sp>
        <p:nvSpPr>
          <p:cNvPr id="88" name="Shape 86"/>
          <p:cNvSpPr/>
          <p:nvPr/>
        </p:nvSpPr>
        <p:spPr>
          <a:xfrm>
            <a:off x="0" y="6656832"/>
            <a:ext cx="12161520" cy="201168"/>
          </a:xfrm>
          <a:prstGeom prst="rect">
            <a:avLst/>
          </a:prstGeom>
          <a:solidFill>
            <a:srgbClr val="0F2341"/>
          </a:solidFill>
          <a:ln/>
        </p:spPr>
      </p:sp>
      <p:sp>
        <p:nvSpPr>
          <p:cNvPr id="89" name="Text 87"/>
          <p:cNvSpPr/>
          <p:nvPr/>
        </p:nvSpPr>
        <p:spPr>
          <a:xfrm>
            <a:off x="365760" y="6675120"/>
            <a:ext cx="10972800" cy="164592"/>
          </a:xfrm>
          <a:prstGeom prst="rect">
            <a:avLst/>
          </a:prstGeom>
          <a:noFill/>
          <a:ln/>
        </p:spPr>
        <p:txBody>
          <a:bodyPr wrap="square" lIns="0" tIns="0" rIns="0" bIns="0" rtlCol="0" anchor="ctr"/>
          <a:lstStyle/>
          <a:p>
            <a:pPr indent="0" marL="0">
              <a:buNone/>
            </a:pPr>
            <a:r>
              <a:rPr lang="en-US" sz="650" dirty="0">
                <a:solidFill>
                  <a:srgbClr val="8FA8C0"/>
                </a:solidFill>
                <a:latin typeface="Calibri" pitchFamily="34" charset="0"/>
                <a:ea typeface="Calibri" pitchFamily="34" charset="-122"/>
                <a:cs typeface="Calibri" pitchFamily="34" charset="-120"/>
              </a:rPr>
              <a:t>CONFIDENTIAL  |  INTERNATIONAL FALLS MULTIMODAL LOGISTICS HUB &amp; FTZ  |  ONESIMUS CORPORATION  |  ICM FORUM #12  |  APRIL 2026</a:t>
            </a:r>
            <a:endParaRPr lang="en-US" sz="650" dirty="0"/>
          </a:p>
        </p:txBody>
      </p:sp>
      <p:sp>
        <p:nvSpPr>
          <p:cNvPr id="90" name="Text 88"/>
          <p:cNvSpPr/>
          <p:nvPr/>
        </p:nvSpPr>
        <p:spPr>
          <a:xfrm>
            <a:off x="11430000" y="6675120"/>
            <a:ext cx="548640" cy="164592"/>
          </a:xfrm>
          <a:prstGeom prst="rect">
            <a:avLst/>
          </a:prstGeom>
          <a:noFill/>
          <a:ln/>
        </p:spPr>
        <p:txBody>
          <a:bodyPr wrap="square" lIns="0" tIns="0" rIns="0" bIns="0" rtlCol="0" anchor="ctr"/>
          <a:lstStyle/>
          <a:p>
            <a:pPr algn="r" indent="0" marL="0">
              <a:buNone/>
            </a:pPr>
            <a:r>
              <a:rPr lang="en-US" sz="650" dirty="0">
                <a:solidFill>
                  <a:srgbClr val="8FA8C0"/>
                </a:solidFill>
                <a:latin typeface="Calibri" pitchFamily="34" charset="0"/>
                <a:ea typeface="Calibri" pitchFamily="34" charset="-122"/>
                <a:cs typeface="Calibri" pitchFamily="34" charset="-120"/>
              </a:rPr>
              <a:t>3</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61520" cy="54864"/>
          </a:xfrm>
          <a:prstGeom prst="rect">
            <a:avLst/>
          </a:prstGeom>
          <a:solidFill>
            <a:srgbClr val="0F4C81"/>
          </a:solidFill>
          <a:ln/>
        </p:spPr>
      </p:sp>
      <p:sp>
        <p:nvSpPr>
          <p:cNvPr id="3" name="Text 1"/>
          <p:cNvSpPr/>
          <p:nvPr/>
        </p:nvSpPr>
        <p:spPr>
          <a:xfrm>
            <a:off x="457200" y="201168"/>
            <a:ext cx="11247120" cy="566928"/>
          </a:xfrm>
          <a:prstGeom prst="rect">
            <a:avLst/>
          </a:prstGeom>
          <a:noFill/>
          <a:ln/>
        </p:spPr>
        <p:txBody>
          <a:bodyPr wrap="square" lIns="0" tIns="0" rIns="0" bIns="0" rtlCol="0" anchor="ctr"/>
          <a:lstStyle/>
          <a:p>
            <a:pPr indent="0" marL="0">
              <a:buNone/>
            </a:pPr>
            <a:r>
              <a:rPr lang="en-US" sz="2000" b="1" dirty="0">
                <a:solidFill>
                  <a:srgbClr val="0F2341"/>
                </a:solidFill>
                <a:latin typeface="Calibri" pitchFamily="34" charset="0"/>
                <a:ea typeface="Calibri" pitchFamily="34" charset="-122"/>
                <a:cs typeface="Calibri" pitchFamily="34" charset="-120"/>
              </a:rPr>
              <a:t>Project Overview</a:t>
            </a:r>
            <a:endParaRPr lang="en-US" sz="2000" dirty="0"/>
          </a:p>
        </p:txBody>
      </p:sp>
      <p:sp>
        <p:nvSpPr>
          <p:cNvPr id="4" name="Shape 2"/>
          <p:cNvSpPr/>
          <p:nvPr/>
        </p:nvSpPr>
        <p:spPr>
          <a:xfrm>
            <a:off x="457200" y="822960"/>
            <a:ext cx="11247120" cy="9144"/>
          </a:xfrm>
          <a:prstGeom prst="rect">
            <a:avLst/>
          </a:prstGeom>
          <a:solidFill>
            <a:srgbClr val="D0D6DE"/>
          </a:solidFill>
          <a:ln/>
        </p:spPr>
      </p:sp>
      <p:sp>
        <p:nvSpPr>
          <p:cNvPr id="5" name="Text 3"/>
          <p:cNvSpPr/>
          <p:nvPr/>
        </p:nvSpPr>
        <p:spPr>
          <a:xfrm>
            <a:off x="457200" y="896112"/>
            <a:ext cx="11247120" cy="274320"/>
          </a:xfrm>
          <a:prstGeom prst="rect">
            <a:avLst/>
          </a:prstGeom>
          <a:noFill/>
          <a:ln/>
        </p:spPr>
        <p:txBody>
          <a:bodyPr wrap="square" lIns="0" tIns="0" rIns="0" bIns="0" rtlCol="0" anchor="ctr"/>
          <a:lstStyle/>
          <a:p>
            <a:pPr indent="0" marL="0">
              <a:buNone/>
            </a:pPr>
            <a:r>
              <a:rPr lang="en-US" sz="950" i="1" dirty="0">
                <a:solidFill>
                  <a:srgbClr val="6B7C93"/>
                </a:solidFill>
                <a:latin typeface="Calibri" pitchFamily="34" charset="0"/>
                <a:ea typeface="Calibri" pitchFamily="34" charset="-122"/>
                <a:cs typeface="Calibri" pitchFamily="34" charset="-120"/>
              </a:rPr>
              <a:t>Five-phase development platform — sequenced to deliver contracted revenue from Phase 1 completion</a:t>
            </a:r>
            <a:endParaRPr lang="en-US" sz="950" dirty="0"/>
          </a:p>
        </p:txBody>
      </p:sp>
      <p:sp>
        <p:nvSpPr>
          <p:cNvPr id="6" name="Shape 4"/>
          <p:cNvSpPr/>
          <p:nvPr/>
        </p:nvSpPr>
        <p:spPr>
          <a:xfrm>
            <a:off x="457200" y="1261872"/>
            <a:ext cx="11247120" cy="347472"/>
          </a:xfrm>
          <a:prstGeom prst="rect">
            <a:avLst/>
          </a:prstGeom>
          <a:solidFill>
            <a:srgbClr val="0F2341"/>
          </a:solidFill>
          <a:ln/>
        </p:spPr>
      </p:sp>
      <p:sp>
        <p:nvSpPr>
          <p:cNvPr id="7" name="Text 5"/>
          <p:cNvSpPr/>
          <p:nvPr/>
        </p:nvSpPr>
        <p:spPr>
          <a:xfrm>
            <a:off x="548640" y="1316736"/>
            <a:ext cx="960120" cy="256032"/>
          </a:xfrm>
          <a:prstGeom prst="rect">
            <a:avLst/>
          </a:prstGeom>
          <a:noFill/>
          <a:ln/>
        </p:spPr>
        <p:txBody>
          <a:bodyPr wrap="square" lIns="0" tIns="0" rIns="0" bIns="0" rtlCol="0" anchor="ctr"/>
          <a:lstStyle/>
          <a:p>
            <a:pPr indent="0" marL="0">
              <a:buNone/>
            </a:pPr>
            <a:r>
              <a:rPr lang="en-US" sz="850" b="1" dirty="0">
                <a:solidFill>
                  <a:srgbClr val="FFFFFF"/>
                </a:solidFill>
                <a:latin typeface="Calibri" pitchFamily="34" charset="0"/>
                <a:ea typeface="Calibri" pitchFamily="34" charset="-122"/>
                <a:cs typeface="Calibri" pitchFamily="34" charset="-120"/>
              </a:rPr>
              <a:t>Phase</a:t>
            </a:r>
            <a:endParaRPr lang="en-US" sz="850" dirty="0"/>
          </a:p>
        </p:txBody>
      </p:sp>
      <p:sp>
        <p:nvSpPr>
          <p:cNvPr id="8" name="Text 6"/>
          <p:cNvSpPr/>
          <p:nvPr/>
        </p:nvSpPr>
        <p:spPr>
          <a:xfrm>
            <a:off x="1920240" y="1316736"/>
            <a:ext cx="3566160" cy="256032"/>
          </a:xfrm>
          <a:prstGeom prst="rect">
            <a:avLst/>
          </a:prstGeom>
          <a:noFill/>
          <a:ln/>
        </p:spPr>
        <p:txBody>
          <a:bodyPr wrap="square" lIns="0" tIns="0" rIns="0" bIns="0" rtlCol="0" anchor="ctr"/>
          <a:lstStyle/>
          <a:p>
            <a:pPr indent="0" marL="0">
              <a:buNone/>
            </a:pPr>
            <a:r>
              <a:rPr lang="en-US" sz="850" b="1" dirty="0">
                <a:solidFill>
                  <a:srgbClr val="FFFFFF"/>
                </a:solidFill>
                <a:latin typeface="Calibri" pitchFamily="34" charset="0"/>
                <a:ea typeface="Calibri" pitchFamily="34" charset="-122"/>
                <a:cs typeface="Calibri" pitchFamily="34" charset="-120"/>
              </a:rPr>
              <a:t>Scope</a:t>
            </a:r>
            <a:endParaRPr lang="en-US" sz="850" dirty="0"/>
          </a:p>
        </p:txBody>
      </p:sp>
      <p:sp>
        <p:nvSpPr>
          <p:cNvPr id="9" name="Text 7"/>
          <p:cNvSpPr/>
          <p:nvPr/>
        </p:nvSpPr>
        <p:spPr>
          <a:xfrm>
            <a:off x="5852160" y="1316736"/>
            <a:ext cx="1920240" cy="256032"/>
          </a:xfrm>
          <a:prstGeom prst="rect">
            <a:avLst/>
          </a:prstGeom>
          <a:noFill/>
          <a:ln/>
        </p:spPr>
        <p:txBody>
          <a:bodyPr wrap="square" lIns="0" tIns="0" rIns="0" bIns="0" rtlCol="0" anchor="ctr"/>
          <a:lstStyle/>
          <a:p>
            <a:pPr indent="0" marL="0">
              <a:buNone/>
            </a:pPr>
            <a:r>
              <a:rPr lang="en-US" sz="850" b="1" dirty="0">
                <a:solidFill>
                  <a:srgbClr val="FFFFFF"/>
                </a:solidFill>
                <a:latin typeface="Calibri" pitchFamily="34" charset="0"/>
                <a:ea typeface="Calibri" pitchFamily="34" charset="-122"/>
                <a:cs typeface="Calibri" pitchFamily="34" charset="-120"/>
              </a:rPr>
              <a:t>Capital Cost</a:t>
            </a:r>
            <a:endParaRPr lang="en-US" sz="850" dirty="0"/>
          </a:p>
        </p:txBody>
      </p:sp>
      <p:sp>
        <p:nvSpPr>
          <p:cNvPr id="10" name="Text 8"/>
          <p:cNvSpPr/>
          <p:nvPr/>
        </p:nvSpPr>
        <p:spPr>
          <a:xfrm>
            <a:off x="8092440" y="1316736"/>
            <a:ext cx="3383280" cy="256032"/>
          </a:xfrm>
          <a:prstGeom prst="rect">
            <a:avLst/>
          </a:prstGeom>
          <a:noFill/>
          <a:ln/>
        </p:spPr>
        <p:txBody>
          <a:bodyPr wrap="square" lIns="0" tIns="0" rIns="0" bIns="0" rtlCol="0" anchor="ctr"/>
          <a:lstStyle/>
          <a:p>
            <a:pPr indent="0" marL="0">
              <a:buNone/>
            </a:pPr>
            <a:r>
              <a:rPr lang="en-US" sz="850" b="1" dirty="0">
                <a:solidFill>
                  <a:srgbClr val="FFFFFF"/>
                </a:solidFill>
                <a:latin typeface="Calibri" pitchFamily="34" charset="0"/>
                <a:ea typeface="Calibri" pitchFamily="34" charset="-122"/>
                <a:cs typeface="Calibri" pitchFamily="34" charset="-120"/>
              </a:rPr>
              <a:t>Revenue Streams</a:t>
            </a:r>
            <a:endParaRPr lang="en-US" sz="850" dirty="0"/>
          </a:p>
        </p:txBody>
      </p:sp>
      <p:sp>
        <p:nvSpPr>
          <p:cNvPr id="11" name="Shape 9"/>
          <p:cNvSpPr/>
          <p:nvPr/>
        </p:nvSpPr>
        <p:spPr>
          <a:xfrm>
            <a:off x="457200" y="1627632"/>
            <a:ext cx="11247120" cy="950976"/>
          </a:xfrm>
          <a:prstGeom prst="rect">
            <a:avLst/>
          </a:prstGeom>
          <a:solidFill>
            <a:srgbClr val="F2F5F9"/>
          </a:solidFill>
          <a:ln/>
        </p:spPr>
      </p:sp>
      <p:sp>
        <p:nvSpPr>
          <p:cNvPr id="12" name="Shape 10"/>
          <p:cNvSpPr/>
          <p:nvPr/>
        </p:nvSpPr>
        <p:spPr>
          <a:xfrm>
            <a:off x="457200" y="1627632"/>
            <a:ext cx="36576" cy="950976"/>
          </a:xfrm>
          <a:prstGeom prst="rect">
            <a:avLst/>
          </a:prstGeom>
          <a:solidFill>
            <a:srgbClr val="0F4C81"/>
          </a:solidFill>
          <a:ln/>
        </p:spPr>
      </p:sp>
      <p:sp>
        <p:nvSpPr>
          <p:cNvPr id="13" name="Text 11"/>
          <p:cNvSpPr/>
          <p:nvPr/>
        </p:nvSpPr>
        <p:spPr>
          <a:xfrm>
            <a:off x="566928" y="1682496"/>
            <a:ext cx="1280160" cy="237744"/>
          </a:xfrm>
          <a:prstGeom prst="rect">
            <a:avLst/>
          </a:prstGeom>
          <a:noFill/>
          <a:ln/>
        </p:spPr>
        <p:txBody>
          <a:bodyPr wrap="square" lIns="0" tIns="0" rIns="0" bIns="0" rtlCol="0" anchor="ctr"/>
          <a:lstStyle/>
          <a:p>
            <a:pPr indent="0" marL="0">
              <a:buNone/>
            </a:pPr>
            <a:r>
              <a:rPr lang="en-US" sz="900" b="1" dirty="0">
                <a:solidFill>
                  <a:srgbClr val="0F4C81"/>
                </a:solidFill>
                <a:latin typeface="Calibri" pitchFamily="34" charset="0"/>
                <a:ea typeface="Calibri" pitchFamily="34" charset="-122"/>
                <a:cs typeface="Calibri" pitchFamily="34" charset="-120"/>
              </a:rPr>
              <a:t>Phase 1</a:t>
            </a:r>
            <a:endParaRPr lang="en-US" sz="900" dirty="0"/>
          </a:p>
        </p:txBody>
      </p:sp>
      <p:sp>
        <p:nvSpPr>
          <p:cNvPr id="14" name="Text 12"/>
          <p:cNvSpPr/>
          <p:nvPr/>
        </p:nvSpPr>
        <p:spPr>
          <a:xfrm>
            <a:off x="566928" y="1938528"/>
            <a:ext cx="1280160" cy="548640"/>
          </a:xfrm>
          <a:prstGeom prst="rect">
            <a:avLst/>
          </a:prstGeom>
          <a:noFill/>
          <a:ln/>
        </p:spPr>
        <p:txBody>
          <a:bodyPr wrap="square" lIns="0" tIns="0" rIns="0" bIns="0" rtlCol="0" anchor="ctr"/>
          <a:lstStyle/>
          <a:p>
            <a:pPr indent="0" marL="0">
              <a:buNone/>
            </a:pPr>
            <a:r>
              <a:rPr lang="en-US" sz="750" dirty="0">
                <a:solidFill>
                  <a:srgbClr val="0F2341"/>
                </a:solidFill>
                <a:latin typeface="Calibri" pitchFamily="34" charset="0"/>
                <a:ea typeface="Calibri" pitchFamily="34" charset="-122"/>
                <a:cs typeface="Calibri" pitchFamily="34" charset="-120"/>
              </a:rPr>
              <a:t>Multimodal Transport &amp; Foreign Trade Zone</a:t>
            </a:r>
            <a:endParaRPr lang="en-US" sz="750" dirty="0"/>
          </a:p>
        </p:txBody>
      </p:sp>
      <p:sp>
        <p:nvSpPr>
          <p:cNvPr id="15" name="Text 13"/>
          <p:cNvSpPr/>
          <p:nvPr/>
        </p:nvSpPr>
        <p:spPr>
          <a:xfrm>
            <a:off x="1920240" y="1682496"/>
            <a:ext cx="3566160" cy="841248"/>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35,000 SF dry warehouse + 30,000 SF cold storage. 15-acre container yard. 33 acres FTZ &amp; bonded infrastructure. Rail-direct. Scalable to 200,000 SF.</a:t>
            </a:r>
            <a:endParaRPr lang="en-US" sz="850" dirty="0"/>
          </a:p>
        </p:txBody>
      </p:sp>
      <p:sp>
        <p:nvSpPr>
          <p:cNvPr id="16" name="Text 14"/>
          <p:cNvSpPr/>
          <p:nvPr/>
        </p:nvSpPr>
        <p:spPr>
          <a:xfrm>
            <a:off x="5852160" y="1682496"/>
            <a:ext cx="1920240" cy="841248"/>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~$163/SF warehouse</a:t>
            </a:r>
            <a:endParaRPr lang="en-US" sz="850" dirty="0"/>
          </a:p>
          <a:p>
            <a:pPr indent="0" marL="0">
              <a:buNone/>
            </a:pPr>
            <a:r>
              <a:rPr lang="en-US" sz="850" dirty="0">
                <a:solidFill>
                  <a:srgbClr val="0F2341"/>
                </a:solidFill>
                <a:latin typeface="Calibri" pitchFamily="34" charset="0"/>
                <a:ea typeface="Calibri" pitchFamily="34" charset="-122"/>
                <a:cs typeface="Calibri" pitchFamily="34" charset="-120"/>
              </a:rPr>
              <a:t>$300K rail siding</a:t>
            </a:r>
            <a:endParaRPr lang="en-US" sz="850" dirty="0"/>
          </a:p>
          <a:p>
            <a:pPr indent="0" marL="0">
              <a:buNone/>
            </a:pPr>
            <a:r>
              <a:rPr lang="en-US" sz="850" dirty="0">
                <a:solidFill>
                  <a:srgbClr val="0F2341"/>
                </a:solidFill>
                <a:latin typeface="Calibri" pitchFamily="34" charset="0"/>
                <a:ea typeface="Calibri" pitchFamily="34" charset="-122"/>
                <a:cs typeface="Calibri" pitchFamily="34" charset="-120"/>
              </a:rPr>
              <a:t>$11/SF container yard</a:t>
            </a:r>
            <a:endParaRPr lang="en-US" sz="850" dirty="0"/>
          </a:p>
        </p:txBody>
      </p:sp>
      <p:sp>
        <p:nvSpPr>
          <p:cNvPr id="17" name="Text 15"/>
          <p:cNvSpPr/>
          <p:nvPr/>
        </p:nvSpPr>
        <p:spPr>
          <a:xfrm>
            <a:off x="8092440" y="1682496"/>
            <a:ext cx="3383280" cy="841248"/>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Warehousing fees</a:t>
            </a:r>
            <a:endParaRPr lang="en-US" sz="850" dirty="0"/>
          </a:p>
          <a:p>
            <a:pPr indent="0" marL="0">
              <a:buNone/>
            </a:pPr>
            <a:r>
              <a:rPr lang="en-US" sz="850" dirty="0">
                <a:solidFill>
                  <a:srgbClr val="6B7C93"/>
                </a:solidFill>
                <a:latin typeface="Calibri" pitchFamily="34" charset="0"/>
                <a:ea typeface="Calibri" pitchFamily="34" charset="-122"/>
                <a:cs typeface="Calibri" pitchFamily="34" charset="-120"/>
              </a:rPr>
              <a:t>Container yard leasing</a:t>
            </a:r>
            <a:endParaRPr lang="en-US" sz="850" dirty="0"/>
          </a:p>
          <a:p>
            <a:pPr indent="0" marL="0">
              <a:buNone/>
            </a:pPr>
            <a:r>
              <a:rPr lang="en-US" sz="850" dirty="0">
                <a:solidFill>
                  <a:srgbClr val="6B7C93"/>
                </a:solidFill>
                <a:latin typeface="Calibri" pitchFamily="34" charset="0"/>
                <a:ea typeface="Calibri" pitchFamily="34" charset="-122"/>
                <a:cs typeface="Calibri" pitchFamily="34" charset="-120"/>
              </a:rPr>
              <a:t>FTZ &amp; bonded services</a:t>
            </a:r>
            <a:endParaRPr lang="en-US" sz="850" dirty="0"/>
          </a:p>
        </p:txBody>
      </p:sp>
      <p:sp>
        <p:nvSpPr>
          <p:cNvPr id="18" name="Shape 16"/>
          <p:cNvSpPr/>
          <p:nvPr/>
        </p:nvSpPr>
        <p:spPr>
          <a:xfrm>
            <a:off x="457200" y="2615184"/>
            <a:ext cx="11247120" cy="950976"/>
          </a:xfrm>
          <a:prstGeom prst="rect">
            <a:avLst/>
          </a:prstGeom>
          <a:solidFill>
            <a:srgbClr val="FFFFFF"/>
          </a:solidFill>
          <a:ln/>
        </p:spPr>
      </p:sp>
      <p:sp>
        <p:nvSpPr>
          <p:cNvPr id="19" name="Shape 17"/>
          <p:cNvSpPr/>
          <p:nvPr/>
        </p:nvSpPr>
        <p:spPr>
          <a:xfrm>
            <a:off x="457200" y="2615184"/>
            <a:ext cx="36576" cy="950976"/>
          </a:xfrm>
          <a:prstGeom prst="rect">
            <a:avLst/>
          </a:prstGeom>
          <a:solidFill>
            <a:srgbClr val="0F4C81"/>
          </a:solidFill>
          <a:ln/>
        </p:spPr>
      </p:sp>
      <p:sp>
        <p:nvSpPr>
          <p:cNvPr id="20" name="Text 18"/>
          <p:cNvSpPr/>
          <p:nvPr/>
        </p:nvSpPr>
        <p:spPr>
          <a:xfrm>
            <a:off x="566928" y="2670048"/>
            <a:ext cx="1280160" cy="237744"/>
          </a:xfrm>
          <a:prstGeom prst="rect">
            <a:avLst/>
          </a:prstGeom>
          <a:noFill/>
          <a:ln/>
        </p:spPr>
        <p:txBody>
          <a:bodyPr wrap="square" lIns="0" tIns="0" rIns="0" bIns="0" rtlCol="0" anchor="ctr"/>
          <a:lstStyle/>
          <a:p>
            <a:pPr indent="0" marL="0">
              <a:buNone/>
            </a:pPr>
            <a:r>
              <a:rPr lang="en-US" sz="900" b="1" dirty="0">
                <a:solidFill>
                  <a:srgbClr val="0F4C81"/>
                </a:solidFill>
                <a:latin typeface="Calibri" pitchFamily="34" charset="0"/>
                <a:ea typeface="Calibri" pitchFamily="34" charset="-122"/>
                <a:cs typeface="Calibri" pitchFamily="34" charset="-120"/>
              </a:rPr>
              <a:t>Phase 2</a:t>
            </a:r>
            <a:endParaRPr lang="en-US" sz="900" dirty="0"/>
          </a:p>
        </p:txBody>
      </p:sp>
      <p:sp>
        <p:nvSpPr>
          <p:cNvPr id="21" name="Text 19"/>
          <p:cNvSpPr/>
          <p:nvPr/>
        </p:nvSpPr>
        <p:spPr>
          <a:xfrm>
            <a:off x="566928" y="2926080"/>
            <a:ext cx="1280160" cy="548640"/>
          </a:xfrm>
          <a:prstGeom prst="rect">
            <a:avLst/>
          </a:prstGeom>
          <a:noFill/>
          <a:ln/>
        </p:spPr>
        <p:txBody>
          <a:bodyPr wrap="square" lIns="0" tIns="0" rIns="0" bIns="0" rtlCol="0" anchor="ctr"/>
          <a:lstStyle/>
          <a:p>
            <a:pPr indent="0" marL="0">
              <a:buNone/>
            </a:pPr>
            <a:r>
              <a:rPr lang="en-US" sz="750" dirty="0">
                <a:solidFill>
                  <a:srgbClr val="0F2341"/>
                </a:solidFill>
                <a:latin typeface="Calibri" pitchFamily="34" charset="0"/>
                <a:ea typeface="Calibri" pitchFamily="34" charset="-122"/>
                <a:cs typeface="Calibri" pitchFamily="34" charset="-120"/>
              </a:rPr>
              <a:t>Air Cargo Facility — KINL Airport</a:t>
            </a:r>
            <a:endParaRPr lang="en-US" sz="750" dirty="0"/>
          </a:p>
        </p:txBody>
      </p:sp>
      <p:sp>
        <p:nvSpPr>
          <p:cNvPr id="22" name="Text 20"/>
          <p:cNvSpPr/>
          <p:nvPr/>
        </p:nvSpPr>
        <p:spPr>
          <a:xfrm>
            <a:off x="1920240" y="2670048"/>
            <a:ext cx="3566160" cy="841248"/>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CBP-bonded international air cargo terminal at Falls International Airport (KINL). Narrow-body freighters, charter cargo. Perishables, pharma, medical, e-commerce.</a:t>
            </a:r>
            <a:endParaRPr lang="en-US" sz="850" dirty="0"/>
          </a:p>
        </p:txBody>
      </p:sp>
      <p:sp>
        <p:nvSpPr>
          <p:cNvPr id="23" name="Text 21"/>
          <p:cNvSpPr/>
          <p:nvPr/>
        </p:nvSpPr>
        <p:spPr>
          <a:xfrm>
            <a:off x="5852160" y="2670048"/>
            <a:ext cx="1920240" cy="841248"/>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CBP-bonded terminal</a:t>
            </a:r>
            <a:endParaRPr lang="en-US" sz="850" dirty="0"/>
          </a:p>
          <a:p>
            <a:pPr indent="0" marL="0">
              <a:buNone/>
            </a:pPr>
            <a:r>
              <a:rPr lang="en-US" sz="850" dirty="0">
                <a:solidFill>
                  <a:srgbClr val="0F2341"/>
                </a:solidFill>
                <a:latin typeface="Calibri" pitchFamily="34" charset="0"/>
                <a:ea typeface="Calibri" pitchFamily="34" charset="-122"/>
                <a:cs typeface="Calibri" pitchFamily="34" charset="-120"/>
              </a:rPr>
              <a:t>Apron &amp; taxiway</a:t>
            </a:r>
            <a:endParaRPr lang="en-US" sz="850" dirty="0"/>
          </a:p>
          <a:p>
            <a:pPr indent="0" marL="0">
              <a:buNone/>
            </a:pPr>
            <a:r>
              <a:rPr lang="en-US" sz="850" dirty="0">
                <a:solidFill>
                  <a:srgbClr val="0F2341"/>
                </a:solidFill>
                <a:latin typeface="Calibri" pitchFamily="34" charset="0"/>
                <a:ea typeface="Calibri" pitchFamily="34" charset="-122"/>
                <a:cs typeface="Calibri" pitchFamily="34" charset="-120"/>
              </a:rPr>
              <a:t>Ground handling infra</a:t>
            </a:r>
            <a:endParaRPr lang="en-US" sz="850" dirty="0"/>
          </a:p>
        </p:txBody>
      </p:sp>
      <p:sp>
        <p:nvSpPr>
          <p:cNvPr id="24" name="Text 22"/>
          <p:cNvSpPr/>
          <p:nvPr/>
        </p:nvSpPr>
        <p:spPr>
          <a:xfrm>
            <a:off x="8092440" y="2670048"/>
            <a:ext cx="3383280" cy="841248"/>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Cargo warehousing fees</a:t>
            </a:r>
            <a:endParaRPr lang="en-US" sz="850" dirty="0"/>
          </a:p>
          <a:p>
            <a:pPr indent="0" marL="0">
              <a:buNone/>
            </a:pPr>
            <a:r>
              <a:rPr lang="en-US" sz="850" dirty="0">
                <a:solidFill>
                  <a:srgbClr val="6B7C93"/>
                </a:solidFill>
                <a:latin typeface="Calibri" pitchFamily="34" charset="0"/>
                <a:ea typeface="Calibri" pitchFamily="34" charset="-122"/>
                <a:cs typeface="Calibri" pitchFamily="34" charset="-120"/>
              </a:rPr>
              <a:t>Airport lease income</a:t>
            </a:r>
            <a:endParaRPr lang="en-US" sz="850" dirty="0"/>
          </a:p>
          <a:p>
            <a:pPr indent="0" marL="0">
              <a:buNone/>
            </a:pPr>
            <a:r>
              <a:rPr lang="en-US" sz="850" dirty="0">
                <a:solidFill>
                  <a:srgbClr val="6B7C93"/>
                </a:solidFill>
                <a:latin typeface="Calibri" pitchFamily="34" charset="0"/>
                <a:ea typeface="Calibri" pitchFamily="34" charset="-122"/>
                <a:cs typeface="Calibri" pitchFamily="34" charset="-120"/>
              </a:rPr>
              <a:t>Ground handling services</a:t>
            </a:r>
            <a:endParaRPr lang="en-US" sz="850" dirty="0"/>
          </a:p>
        </p:txBody>
      </p:sp>
      <p:sp>
        <p:nvSpPr>
          <p:cNvPr id="25" name="Shape 23"/>
          <p:cNvSpPr/>
          <p:nvPr/>
        </p:nvSpPr>
        <p:spPr>
          <a:xfrm>
            <a:off x="457200" y="3602736"/>
            <a:ext cx="11247120" cy="950976"/>
          </a:xfrm>
          <a:prstGeom prst="rect">
            <a:avLst/>
          </a:prstGeom>
          <a:solidFill>
            <a:srgbClr val="F2F5F9"/>
          </a:solidFill>
          <a:ln/>
        </p:spPr>
      </p:sp>
      <p:sp>
        <p:nvSpPr>
          <p:cNvPr id="26" name="Shape 24"/>
          <p:cNvSpPr/>
          <p:nvPr/>
        </p:nvSpPr>
        <p:spPr>
          <a:xfrm>
            <a:off x="457200" y="3602736"/>
            <a:ext cx="36576" cy="950976"/>
          </a:xfrm>
          <a:prstGeom prst="rect">
            <a:avLst/>
          </a:prstGeom>
          <a:solidFill>
            <a:srgbClr val="0F4C81"/>
          </a:solidFill>
          <a:ln/>
        </p:spPr>
      </p:sp>
      <p:sp>
        <p:nvSpPr>
          <p:cNvPr id="27" name="Text 25"/>
          <p:cNvSpPr/>
          <p:nvPr/>
        </p:nvSpPr>
        <p:spPr>
          <a:xfrm>
            <a:off x="566928" y="3657600"/>
            <a:ext cx="1280160" cy="237744"/>
          </a:xfrm>
          <a:prstGeom prst="rect">
            <a:avLst/>
          </a:prstGeom>
          <a:noFill/>
          <a:ln/>
        </p:spPr>
        <p:txBody>
          <a:bodyPr wrap="square" lIns="0" tIns="0" rIns="0" bIns="0" rtlCol="0" anchor="ctr"/>
          <a:lstStyle/>
          <a:p>
            <a:pPr indent="0" marL="0">
              <a:buNone/>
            </a:pPr>
            <a:r>
              <a:rPr lang="en-US" sz="900" b="1" dirty="0">
                <a:solidFill>
                  <a:srgbClr val="0F4C81"/>
                </a:solidFill>
                <a:latin typeface="Calibri" pitchFamily="34" charset="0"/>
                <a:ea typeface="Calibri" pitchFamily="34" charset="-122"/>
                <a:cs typeface="Calibri" pitchFamily="34" charset="-120"/>
              </a:rPr>
              <a:t>Phase 3</a:t>
            </a:r>
            <a:endParaRPr lang="en-US" sz="900" dirty="0"/>
          </a:p>
        </p:txBody>
      </p:sp>
      <p:sp>
        <p:nvSpPr>
          <p:cNvPr id="28" name="Text 26"/>
          <p:cNvSpPr/>
          <p:nvPr/>
        </p:nvSpPr>
        <p:spPr>
          <a:xfrm>
            <a:off x="566928" y="3913632"/>
            <a:ext cx="1280160" cy="548640"/>
          </a:xfrm>
          <a:prstGeom prst="rect">
            <a:avLst/>
          </a:prstGeom>
          <a:noFill/>
          <a:ln/>
        </p:spPr>
        <p:txBody>
          <a:bodyPr wrap="square" lIns="0" tIns="0" rIns="0" bIns="0" rtlCol="0" anchor="ctr"/>
          <a:lstStyle/>
          <a:p>
            <a:pPr indent="0" marL="0">
              <a:buNone/>
            </a:pPr>
            <a:r>
              <a:rPr lang="en-US" sz="750" dirty="0">
                <a:solidFill>
                  <a:srgbClr val="0F2341"/>
                </a:solidFill>
                <a:latin typeface="Calibri" pitchFamily="34" charset="0"/>
                <a:ea typeface="Calibri" pitchFamily="34" charset="-122"/>
                <a:cs typeface="Calibri" pitchFamily="34" charset="-120"/>
              </a:rPr>
              <a:t>Waterway &amp; Maritime — Duluth–Superior</a:t>
            </a:r>
            <a:endParaRPr lang="en-US" sz="750" dirty="0"/>
          </a:p>
        </p:txBody>
      </p:sp>
      <p:sp>
        <p:nvSpPr>
          <p:cNvPr id="29" name="Text 27"/>
          <p:cNvSpPr/>
          <p:nvPr/>
        </p:nvSpPr>
        <p:spPr>
          <a:xfrm>
            <a:off x="1920240" y="3657600"/>
            <a:ext cx="3566160" cy="841248"/>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Private terminal at Port of Duluth–Superior (largest Great Lakes port by tonnage). Container, reefer, bulk, breakbulk. St. Lawrence Seaway access to global markets.</a:t>
            </a:r>
            <a:endParaRPr lang="en-US" sz="850" dirty="0"/>
          </a:p>
        </p:txBody>
      </p:sp>
      <p:sp>
        <p:nvSpPr>
          <p:cNvPr id="30" name="Text 28"/>
          <p:cNvSpPr/>
          <p:nvPr/>
        </p:nvSpPr>
        <p:spPr>
          <a:xfrm>
            <a:off x="5852160" y="3657600"/>
            <a:ext cx="1920240" cy="841248"/>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Rail-served private terminal</a:t>
            </a:r>
            <a:endParaRPr lang="en-US" sz="850" dirty="0"/>
          </a:p>
          <a:p>
            <a:pPr indent="0" marL="0">
              <a:buNone/>
            </a:pPr>
            <a:r>
              <a:rPr lang="en-US" sz="850" dirty="0">
                <a:solidFill>
                  <a:srgbClr val="0F2341"/>
                </a:solidFill>
                <a:latin typeface="Calibri" pitchFamily="34" charset="0"/>
                <a:ea typeface="Calibri" pitchFamily="34" charset="-122"/>
                <a:cs typeface="Calibri" pitchFamily="34" charset="-120"/>
              </a:rPr>
              <a:t>Reefer &amp; cold-chain infra</a:t>
            </a:r>
            <a:endParaRPr lang="en-US" sz="850" dirty="0"/>
          </a:p>
          <a:p>
            <a:pPr indent="0" marL="0">
              <a:buNone/>
            </a:pPr>
            <a:r>
              <a:rPr lang="en-US" sz="850" dirty="0">
                <a:solidFill>
                  <a:srgbClr val="0F2341"/>
                </a:solidFill>
                <a:latin typeface="Calibri" pitchFamily="34" charset="0"/>
                <a:ea typeface="Calibri" pitchFamily="34" charset="-122"/>
                <a:cs typeface="Calibri" pitchFamily="34" charset="-120"/>
              </a:rPr>
              <a:t>Leased vessels</a:t>
            </a:r>
            <a:endParaRPr lang="en-US" sz="850" dirty="0"/>
          </a:p>
        </p:txBody>
      </p:sp>
      <p:sp>
        <p:nvSpPr>
          <p:cNvPr id="31" name="Text 29"/>
          <p:cNvSpPr/>
          <p:nvPr/>
        </p:nvSpPr>
        <p:spPr>
          <a:xfrm>
            <a:off x="8092440" y="3657600"/>
            <a:ext cx="3383280" cy="841248"/>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Port &amp; berth leasing</a:t>
            </a:r>
            <a:endParaRPr lang="en-US" sz="850" dirty="0"/>
          </a:p>
          <a:p>
            <a:pPr indent="0" marL="0">
              <a:buNone/>
            </a:pPr>
            <a:r>
              <a:rPr lang="en-US" sz="850" dirty="0">
                <a:solidFill>
                  <a:srgbClr val="6B7C93"/>
                </a:solidFill>
                <a:latin typeface="Calibri" pitchFamily="34" charset="0"/>
                <a:ea typeface="Calibri" pitchFamily="34" charset="-122"/>
                <a:cs typeface="Calibri" pitchFamily="34" charset="-120"/>
              </a:rPr>
              <a:t>Container yard rental</a:t>
            </a:r>
            <a:endParaRPr lang="en-US" sz="850" dirty="0"/>
          </a:p>
          <a:p>
            <a:pPr indent="0" marL="0">
              <a:buNone/>
            </a:pPr>
            <a:r>
              <a:rPr lang="en-US" sz="850" dirty="0">
                <a:solidFill>
                  <a:srgbClr val="6B7C93"/>
                </a:solidFill>
                <a:latin typeface="Calibri" pitchFamily="34" charset="0"/>
                <a:ea typeface="Calibri" pitchFamily="34" charset="-122"/>
                <a:cs typeface="Calibri" pitchFamily="34" charset="-120"/>
              </a:rPr>
              <a:t>Cold-chain &amp; bulk handling</a:t>
            </a:r>
            <a:endParaRPr lang="en-US" sz="850" dirty="0"/>
          </a:p>
        </p:txBody>
      </p:sp>
      <p:sp>
        <p:nvSpPr>
          <p:cNvPr id="32" name="Shape 30"/>
          <p:cNvSpPr/>
          <p:nvPr/>
        </p:nvSpPr>
        <p:spPr>
          <a:xfrm>
            <a:off x="457200" y="4590288"/>
            <a:ext cx="11247120" cy="950976"/>
          </a:xfrm>
          <a:prstGeom prst="rect">
            <a:avLst/>
          </a:prstGeom>
          <a:solidFill>
            <a:srgbClr val="FFFFFF"/>
          </a:solidFill>
          <a:ln/>
        </p:spPr>
      </p:sp>
      <p:sp>
        <p:nvSpPr>
          <p:cNvPr id="33" name="Shape 31"/>
          <p:cNvSpPr/>
          <p:nvPr/>
        </p:nvSpPr>
        <p:spPr>
          <a:xfrm>
            <a:off x="457200" y="4590288"/>
            <a:ext cx="36576" cy="950976"/>
          </a:xfrm>
          <a:prstGeom prst="rect">
            <a:avLst/>
          </a:prstGeom>
          <a:solidFill>
            <a:srgbClr val="0F4C81"/>
          </a:solidFill>
          <a:ln/>
        </p:spPr>
      </p:sp>
      <p:sp>
        <p:nvSpPr>
          <p:cNvPr id="34" name="Text 32"/>
          <p:cNvSpPr/>
          <p:nvPr/>
        </p:nvSpPr>
        <p:spPr>
          <a:xfrm>
            <a:off x="566928" y="4645152"/>
            <a:ext cx="1280160" cy="237744"/>
          </a:xfrm>
          <a:prstGeom prst="rect">
            <a:avLst/>
          </a:prstGeom>
          <a:noFill/>
          <a:ln/>
        </p:spPr>
        <p:txBody>
          <a:bodyPr wrap="square" lIns="0" tIns="0" rIns="0" bIns="0" rtlCol="0" anchor="ctr"/>
          <a:lstStyle/>
          <a:p>
            <a:pPr indent="0" marL="0">
              <a:buNone/>
            </a:pPr>
            <a:r>
              <a:rPr lang="en-US" sz="900" b="1" dirty="0">
                <a:solidFill>
                  <a:srgbClr val="0F4C81"/>
                </a:solidFill>
                <a:latin typeface="Calibri" pitchFamily="34" charset="0"/>
                <a:ea typeface="Calibri" pitchFamily="34" charset="-122"/>
                <a:cs typeface="Calibri" pitchFamily="34" charset="-120"/>
              </a:rPr>
              <a:t>Phase 4</a:t>
            </a:r>
            <a:endParaRPr lang="en-US" sz="900" dirty="0"/>
          </a:p>
        </p:txBody>
      </p:sp>
      <p:sp>
        <p:nvSpPr>
          <p:cNvPr id="35" name="Text 33"/>
          <p:cNvSpPr/>
          <p:nvPr/>
        </p:nvSpPr>
        <p:spPr>
          <a:xfrm>
            <a:off x="566928" y="4901184"/>
            <a:ext cx="1280160" cy="548640"/>
          </a:xfrm>
          <a:prstGeom prst="rect">
            <a:avLst/>
          </a:prstGeom>
          <a:noFill/>
          <a:ln/>
        </p:spPr>
        <p:txBody>
          <a:bodyPr wrap="square" lIns="0" tIns="0" rIns="0" bIns="0" rtlCol="0" anchor="ctr"/>
          <a:lstStyle/>
          <a:p>
            <a:pPr indent="0" marL="0">
              <a:buNone/>
            </a:pPr>
            <a:r>
              <a:rPr lang="en-US" sz="750" dirty="0">
                <a:solidFill>
                  <a:srgbClr val="0F2341"/>
                </a:solidFill>
                <a:latin typeface="Calibri" pitchFamily="34" charset="0"/>
                <a:ea typeface="Calibri" pitchFamily="34" charset="-122"/>
                <a:cs typeface="Calibri" pitchFamily="34" charset="-120"/>
              </a:rPr>
              <a:t>Logistics Cluster, Technology &amp; Data Centre</a:t>
            </a:r>
            <a:endParaRPr lang="en-US" sz="750" dirty="0"/>
          </a:p>
        </p:txBody>
      </p:sp>
      <p:sp>
        <p:nvSpPr>
          <p:cNvPr id="36" name="Text 34"/>
          <p:cNvSpPr/>
          <p:nvPr/>
        </p:nvSpPr>
        <p:spPr>
          <a:xfrm>
            <a:off x="1920240" y="4645152"/>
            <a:ext cx="3566160" cy="841248"/>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FTZ-integrated logistics park co-locating 3PL/4PL/5PL operators, light manufacturing, and trade technology firms. Tier-III data centre for customs automation and supply chain visibility.</a:t>
            </a:r>
            <a:endParaRPr lang="en-US" sz="850" dirty="0"/>
          </a:p>
        </p:txBody>
      </p:sp>
      <p:sp>
        <p:nvSpPr>
          <p:cNvPr id="37" name="Text 35"/>
          <p:cNvSpPr/>
          <p:nvPr/>
        </p:nvSpPr>
        <p:spPr>
          <a:xfrm>
            <a:off x="5852160" y="4645152"/>
            <a:ext cx="1920240" cy="841248"/>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FTZ logistics park</a:t>
            </a:r>
            <a:endParaRPr lang="en-US" sz="850" dirty="0"/>
          </a:p>
          <a:p>
            <a:pPr indent="0" marL="0">
              <a:buNone/>
            </a:pPr>
            <a:r>
              <a:rPr lang="en-US" sz="850" dirty="0">
                <a:solidFill>
                  <a:srgbClr val="0F2341"/>
                </a:solidFill>
                <a:latin typeface="Calibri" pitchFamily="34" charset="0"/>
                <a:ea typeface="Calibri" pitchFamily="34" charset="-122"/>
                <a:cs typeface="Calibri" pitchFamily="34" charset="-120"/>
              </a:rPr>
              <a:t>Tier-III data centre</a:t>
            </a:r>
            <a:endParaRPr lang="en-US" sz="850" dirty="0"/>
          </a:p>
          <a:p>
            <a:pPr indent="0" marL="0">
              <a:buNone/>
            </a:pPr>
            <a:r>
              <a:rPr lang="en-US" sz="850" dirty="0">
                <a:solidFill>
                  <a:srgbClr val="0F2341"/>
                </a:solidFill>
                <a:latin typeface="Calibri" pitchFamily="34" charset="0"/>
                <a:ea typeface="Calibri" pitchFamily="34" charset="-122"/>
                <a:cs typeface="Calibri" pitchFamily="34" charset="-120"/>
              </a:rPr>
              <a:t>Digital trade platforms</a:t>
            </a:r>
            <a:endParaRPr lang="en-US" sz="850" dirty="0"/>
          </a:p>
        </p:txBody>
      </p:sp>
      <p:sp>
        <p:nvSpPr>
          <p:cNvPr id="38" name="Text 36"/>
          <p:cNvSpPr/>
          <p:nvPr/>
        </p:nvSpPr>
        <p:spPr>
          <a:xfrm>
            <a:off x="8092440" y="4645152"/>
            <a:ext cx="3383280" cy="841248"/>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Industrial &amp; office leases</a:t>
            </a:r>
            <a:endParaRPr lang="en-US" sz="850" dirty="0"/>
          </a:p>
          <a:p>
            <a:pPr indent="0" marL="0">
              <a:buNone/>
            </a:pPr>
            <a:r>
              <a:rPr lang="en-US" sz="850" dirty="0">
                <a:solidFill>
                  <a:srgbClr val="6B7C93"/>
                </a:solidFill>
                <a:latin typeface="Calibri" pitchFamily="34" charset="0"/>
                <a:ea typeface="Calibri" pitchFamily="34" charset="-122"/>
                <a:cs typeface="Calibri" pitchFamily="34" charset="-120"/>
              </a:rPr>
              <a:t>Data centre co-location</a:t>
            </a:r>
            <a:endParaRPr lang="en-US" sz="850" dirty="0"/>
          </a:p>
          <a:p>
            <a:pPr indent="0" marL="0">
              <a:buNone/>
            </a:pPr>
            <a:r>
              <a:rPr lang="en-US" sz="850" dirty="0">
                <a:solidFill>
                  <a:srgbClr val="6B7C93"/>
                </a:solidFill>
                <a:latin typeface="Calibri" pitchFamily="34" charset="0"/>
                <a:ea typeface="Calibri" pitchFamily="34" charset="-122"/>
                <a:cs typeface="Calibri" pitchFamily="34" charset="-120"/>
              </a:rPr>
              <a:t>Digital platform subscriptions</a:t>
            </a:r>
            <a:endParaRPr lang="en-US" sz="850" dirty="0"/>
          </a:p>
        </p:txBody>
      </p:sp>
      <p:sp>
        <p:nvSpPr>
          <p:cNvPr id="39" name="Shape 37"/>
          <p:cNvSpPr/>
          <p:nvPr/>
        </p:nvSpPr>
        <p:spPr>
          <a:xfrm>
            <a:off x="457200" y="5577840"/>
            <a:ext cx="11247120" cy="950976"/>
          </a:xfrm>
          <a:prstGeom prst="rect">
            <a:avLst/>
          </a:prstGeom>
          <a:solidFill>
            <a:srgbClr val="F2F5F9"/>
          </a:solidFill>
          <a:ln/>
        </p:spPr>
      </p:sp>
      <p:sp>
        <p:nvSpPr>
          <p:cNvPr id="40" name="Shape 38"/>
          <p:cNvSpPr/>
          <p:nvPr/>
        </p:nvSpPr>
        <p:spPr>
          <a:xfrm>
            <a:off x="457200" y="5577840"/>
            <a:ext cx="36576" cy="950976"/>
          </a:xfrm>
          <a:prstGeom prst="rect">
            <a:avLst/>
          </a:prstGeom>
          <a:solidFill>
            <a:srgbClr val="0F4C81"/>
          </a:solidFill>
          <a:ln/>
        </p:spPr>
      </p:sp>
      <p:sp>
        <p:nvSpPr>
          <p:cNvPr id="41" name="Text 39"/>
          <p:cNvSpPr/>
          <p:nvPr/>
        </p:nvSpPr>
        <p:spPr>
          <a:xfrm>
            <a:off x="566928" y="5632704"/>
            <a:ext cx="1280160" cy="237744"/>
          </a:xfrm>
          <a:prstGeom prst="rect">
            <a:avLst/>
          </a:prstGeom>
          <a:noFill/>
          <a:ln/>
        </p:spPr>
        <p:txBody>
          <a:bodyPr wrap="square" lIns="0" tIns="0" rIns="0" bIns="0" rtlCol="0" anchor="ctr"/>
          <a:lstStyle/>
          <a:p>
            <a:pPr indent="0" marL="0">
              <a:buNone/>
            </a:pPr>
            <a:r>
              <a:rPr lang="en-US" sz="900" b="1" dirty="0">
                <a:solidFill>
                  <a:srgbClr val="0F4C81"/>
                </a:solidFill>
                <a:latin typeface="Calibri" pitchFamily="34" charset="0"/>
                <a:ea typeface="Calibri" pitchFamily="34" charset="-122"/>
                <a:cs typeface="Calibri" pitchFamily="34" charset="-120"/>
              </a:rPr>
              <a:t>Phase 5</a:t>
            </a:r>
            <a:endParaRPr lang="en-US" sz="900" dirty="0"/>
          </a:p>
        </p:txBody>
      </p:sp>
      <p:sp>
        <p:nvSpPr>
          <p:cNvPr id="42" name="Text 40"/>
          <p:cNvSpPr/>
          <p:nvPr/>
        </p:nvSpPr>
        <p:spPr>
          <a:xfrm>
            <a:off x="566928" y="5888736"/>
            <a:ext cx="1280160" cy="548640"/>
          </a:xfrm>
          <a:prstGeom prst="rect">
            <a:avLst/>
          </a:prstGeom>
          <a:noFill/>
          <a:ln/>
        </p:spPr>
        <p:txBody>
          <a:bodyPr wrap="square" lIns="0" tIns="0" rIns="0" bIns="0" rtlCol="0" anchor="ctr"/>
          <a:lstStyle/>
          <a:p>
            <a:pPr indent="0" marL="0">
              <a:buNone/>
            </a:pPr>
            <a:r>
              <a:rPr lang="en-US" sz="750" dirty="0">
                <a:solidFill>
                  <a:srgbClr val="0F2341"/>
                </a:solidFill>
                <a:latin typeface="Calibri" pitchFamily="34" charset="0"/>
                <a:ea typeface="Calibri" pitchFamily="34" charset="-122"/>
                <a:cs typeface="Calibri" pitchFamily="34" charset="-120"/>
              </a:rPr>
              <a:t>Workforce &amp; Community Housing</a:t>
            </a:r>
            <a:endParaRPr lang="en-US" sz="750" dirty="0"/>
          </a:p>
        </p:txBody>
      </p:sp>
      <p:sp>
        <p:nvSpPr>
          <p:cNvPr id="43" name="Text 41"/>
          <p:cNvSpPr/>
          <p:nvPr/>
        </p:nvSpPr>
        <p:spPr>
          <a:xfrm>
            <a:off x="1920240" y="5632704"/>
            <a:ext cx="3566160" cy="841248"/>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250 purpose-built workforce housing units with transit-oriented infrastructure. Addresses logistics sector vacancy rate exceeding 7% nationally (BLS). ESG-aligned community development.</a:t>
            </a:r>
            <a:endParaRPr lang="en-US" sz="850" dirty="0"/>
          </a:p>
        </p:txBody>
      </p:sp>
      <p:sp>
        <p:nvSpPr>
          <p:cNvPr id="44" name="Text 42"/>
          <p:cNvSpPr/>
          <p:nvPr/>
        </p:nvSpPr>
        <p:spPr>
          <a:xfrm>
            <a:off x="5852160" y="5632704"/>
            <a:ext cx="1920240" cy="841248"/>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250 housing units</a:t>
            </a:r>
            <a:endParaRPr lang="en-US" sz="850" dirty="0"/>
          </a:p>
          <a:p>
            <a:pPr indent="0" marL="0">
              <a:buNone/>
            </a:pPr>
            <a:r>
              <a:rPr lang="en-US" sz="850" dirty="0">
                <a:solidFill>
                  <a:srgbClr val="0F2341"/>
                </a:solidFill>
                <a:latin typeface="Calibri" pitchFamily="34" charset="0"/>
                <a:ea typeface="Calibri" pitchFamily="34" charset="-122"/>
                <a:cs typeface="Calibri" pitchFamily="34" charset="-120"/>
              </a:rPr>
              <a:t>Transit infrastructure</a:t>
            </a:r>
            <a:endParaRPr lang="en-US" sz="850" dirty="0"/>
          </a:p>
          <a:p>
            <a:pPr indent="0" marL="0">
              <a:buNone/>
            </a:pPr>
            <a:r>
              <a:rPr lang="en-US" sz="850" dirty="0">
                <a:solidFill>
                  <a:srgbClr val="0F2341"/>
                </a:solidFill>
                <a:latin typeface="Calibri" pitchFamily="34" charset="0"/>
                <a:ea typeface="Calibri" pitchFamily="34" charset="-122"/>
                <a:cs typeface="Calibri" pitchFamily="34" charset="-120"/>
              </a:rPr>
              <a:t>Shuttle &amp; mobility systems</a:t>
            </a:r>
            <a:endParaRPr lang="en-US" sz="850" dirty="0"/>
          </a:p>
        </p:txBody>
      </p:sp>
      <p:sp>
        <p:nvSpPr>
          <p:cNvPr id="45" name="Text 43"/>
          <p:cNvSpPr/>
          <p:nvPr/>
        </p:nvSpPr>
        <p:spPr>
          <a:xfrm>
            <a:off x="8092440" y="5632704"/>
            <a:ext cx="3383280" cy="841248"/>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Residential rents</a:t>
            </a:r>
            <a:endParaRPr lang="en-US" sz="850" dirty="0"/>
          </a:p>
          <a:p>
            <a:pPr indent="0" marL="0">
              <a:buNone/>
            </a:pPr>
            <a:r>
              <a:rPr lang="en-US" sz="850" dirty="0">
                <a:solidFill>
                  <a:srgbClr val="6B7C93"/>
                </a:solidFill>
                <a:latin typeface="Calibri" pitchFamily="34" charset="0"/>
                <a:ea typeface="Calibri" pitchFamily="34" charset="-122"/>
                <a:cs typeface="Calibri" pitchFamily="34" charset="-120"/>
              </a:rPr>
              <a:t>Community facility leases</a:t>
            </a:r>
            <a:endParaRPr lang="en-US" sz="850" dirty="0"/>
          </a:p>
          <a:p>
            <a:pPr indent="0" marL="0">
              <a:buNone/>
            </a:pPr>
            <a:r>
              <a:rPr lang="en-US" sz="850" dirty="0">
                <a:solidFill>
                  <a:srgbClr val="6B7C93"/>
                </a:solidFill>
                <a:latin typeface="Calibri" pitchFamily="34" charset="0"/>
                <a:ea typeface="Calibri" pitchFamily="34" charset="-122"/>
                <a:cs typeface="Calibri" pitchFamily="34" charset="-120"/>
              </a:rPr>
              <a:t>Transport &amp; shuttle fares</a:t>
            </a:r>
            <a:endParaRPr lang="en-US" sz="850" dirty="0"/>
          </a:p>
        </p:txBody>
      </p:sp>
      <p:sp>
        <p:nvSpPr>
          <p:cNvPr id="46" name="Shape 44"/>
          <p:cNvSpPr/>
          <p:nvPr/>
        </p:nvSpPr>
        <p:spPr>
          <a:xfrm>
            <a:off x="0" y="6656832"/>
            <a:ext cx="12161520" cy="201168"/>
          </a:xfrm>
          <a:prstGeom prst="rect">
            <a:avLst/>
          </a:prstGeom>
          <a:solidFill>
            <a:srgbClr val="0F2341"/>
          </a:solidFill>
          <a:ln/>
        </p:spPr>
      </p:sp>
      <p:sp>
        <p:nvSpPr>
          <p:cNvPr id="47" name="Text 45"/>
          <p:cNvSpPr/>
          <p:nvPr/>
        </p:nvSpPr>
        <p:spPr>
          <a:xfrm>
            <a:off x="365760" y="6675120"/>
            <a:ext cx="10972800" cy="164592"/>
          </a:xfrm>
          <a:prstGeom prst="rect">
            <a:avLst/>
          </a:prstGeom>
          <a:noFill/>
          <a:ln/>
        </p:spPr>
        <p:txBody>
          <a:bodyPr wrap="square" lIns="0" tIns="0" rIns="0" bIns="0" rtlCol="0" anchor="ctr"/>
          <a:lstStyle/>
          <a:p>
            <a:pPr indent="0" marL="0">
              <a:buNone/>
            </a:pPr>
            <a:r>
              <a:rPr lang="en-US" sz="650" dirty="0">
                <a:solidFill>
                  <a:srgbClr val="8FA8C0"/>
                </a:solidFill>
                <a:latin typeface="Calibri" pitchFamily="34" charset="0"/>
                <a:ea typeface="Calibri" pitchFamily="34" charset="-122"/>
                <a:cs typeface="Calibri" pitchFamily="34" charset="-120"/>
              </a:rPr>
              <a:t>CONFIDENTIAL  |  INTERNATIONAL FALLS MULTIMODAL LOGISTICS HUB &amp; FTZ  |  ONESIMUS CORPORATION  |  ICM FORUM #12  |  APRIL 2026</a:t>
            </a:r>
            <a:endParaRPr lang="en-US" sz="650" dirty="0"/>
          </a:p>
        </p:txBody>
      </p:sp>
      <p:sp>
        <p:nvSpPr>
          <p:cNvPr id="48" name="Text 46"/>
          <p:cNvSpPr/>
          <p:nvPr/>
        </p:nvSpPr>
        <p:spPr>
          <a:xfrm>
            <a:off x="11430000" y="6675120"/>
            <a:ext cx="548640" cy="164592"/>
          </a:xfrm>
          <a:prstGeom prst="rect">
            <a:avLst/>
          </a:prstGeom>
          <a:noFill/>
          <a:ln/>
        </p:spPr>
        <p:txBody>
          <a:bodyPr wrap="square" lIns="0" tIns="0" rIns="0" bIns="0" rtlCol="0" anchor="ctr"/>
          <a:lstStyle/>
          <a:p>
            <a:pPr algn="r" indent="0" marL="0">
              <a:buNone/>
            </a:pPr>
            <a:r>
              <a:rPr lang="en-US" sz="650" dirty="0">
                <a:solidFill>
                  <a:srgbClr val="8FA8C0"/>
                </a:solidFill>
                <a:latin typeface="Calibri" pitchFamily="34" charset="0"/>
                <a:ea typeface="Calibri" pitchFamily="34" charset="-122"/>
                <a:cs typeface="Calibri" pitchFamily="34" charset="-120"/>
              </a:rPr>
              <a:t>4</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61520" cy="54864"/>
          </a:xfrm>
          <a:prstGeom prst="rect">
            <a:avLst/>
          </a:prstGeom>
          <a:solidFill>
            <a:srgbClr val="0F4C81"/>
          </a:solidFill>
          <a:ln/>
        </p:spPr>
      </p:sp>
      <p:sp>
        <p:nvSpPr>
          <p:cNvPr id="3" name="Text 1"/>
          <p:cNvSpPr/>
          <p:nvPr/>
        </p:nvSpPr>
        <p:spPr>
          <a:xfrm>
            <a:off x="457200" y="201168"/>
            <a:ext cx="11247120" cy="566928"/>
          </a:xfrm>
          <a:prstGeom prst="rect">
            <a:avLst/>
          </a:prstGeom>
          <a:noFill/>
          <a:ln/>
        </p:spPr>
        <p:txBody>
          <a:bodyPr wrap="square" lIns="0" tIns="0" rIns="0" bIns="0" rtlCol="0" anchor="ctr"/>
          <a:lstStyle/>
          <a:p>
            <a:pPr indent="0" marL="0">
              <a:buNone/>
            </a:pPr>
            <a:r>
              <a:rPr lang="en-US" sz="2000" b="1" dirty="0">
                <a:solidFill>
                  <a:srgbClr val="0F2341"/>
                </a:solidFill>
                <a:latin typeface="Calibri" pitchFamily="34" charset="0"/>
                <a:ea typeface="Calibri" pitchFamily="34" charset="-122"/>
                <a:cs typeface="Calibri" pitchFamily="34" charset="-120"/>
              </a:rPr>
              <a:t>Foreign Trade Zone Analysis</a:t>
            </a:r>
            <a:endParaRPr lang="en-US" sz="2000" dirty="0"/>
          </a:p>
        </p:txBody>
      </p:sp>
      <p:sp>
        <p:nvSpPr>
          <p:cNvPr id="4" name="Shape 2"/>
          <p:cNvSpPr/>
          <p:nvPr/>
        </p:nvSpPr>
        <p:spPr>
          <a:xfrm>
            <a:off x="457200" y="822960"/>
            <a:ext cx="11247120" cy="9144"/>
          </a:xfrm>
          <a:prstGeom prst="rect">
            <a:avLst/>
          </a:prstGeom>
          <a:solidFill>
            <a:srgbClr val="D0D6DE"/>
          </a:solidFill>
          <a:ln/>
        </p:spPr>
      </p:sp>
      <p:sp>
        <p:nvSpPr>
          <p:cNvPr id="5" name="Text 3"/>
          <p:cNvSpPr/>
          <p:nvPr/>
        </p:nvSpPr>
        <p:spPr>
          <a:xfrm>
            <a:off x="457200" y="896112"/>
            <a:ext cx="11247120" cy="274320"/>
          </a:xfrm>
          <a:prstGeom prst="rect">
            <a:avLst/>
          </a:prstGeom>
          <a:noFill/>
          <a:ln/>
        </p:spPr>
        <p:txBody>
          <a:bodyPr wrap="square" lIns="0" tIns="0" rIns="0" bIns="0" rtlCol="0" anchor="ctr"/>
          <a:lstStyle/>
          <a:p>
            <a:pPr indent="0" marL="0">
              <a:buNone/>
            </a:pPr>
            <a:r>
              <a:rPr lang="en-US" sz="950" i="1" dirty="0">
                <a:solidFill>
                  <a:srgbClr val="6B7C93"/>
                </a:solidFill>
                <a:latin typeface="Calibri" pitchFamily="34" charset="0"/>
                <a:ea typeface="Calibri" pitchFamily="34" charset="-122"/>
                <a:cs typeface="Calibri" pitchFamily="34" charset="-120"/>
              </a:rPr>
              <a:t>FTZ status as a structural competitive advantage — the mechanism and financial impact</a:t>
            </a:r>
            <a:endParaRPr lang="en-US" sz="950" dirty="0"/>
          </a:p>
        </p:txBody>
      </p:sp>
      <p:sp>
        <p:nvSpPr>
          <p:cNvPr id="6" name="Text 4"/>
          <p:cNvSpPr/>
          <p:nvPr/>
        </p:nvSpPr>
        <p:spPr>
          <a:xfrm>
            <a:off x="457200" y="1261872"/>
            <a:ext cx="5394960" cy="256032"/>
          </a:xfrm>
          <a:prstGeom prst="rect">
            <a:avLst/>
          </a:prstGeom>
          <a:noFill/>
          <a:ln/>
        </p:spPr>
        <p:txBody>
          <a:bodyPr wrap="square" lIns="0" tIns="0" rIns="0" bIns="0" rtlCol="0" anchor="ctr"/>
          <a:lstStyle/>
          <a:p>
            <a:pPr indent="0" marL="0">
              <a:buNone/>
            </a:pPr>
            <a:r>
              <a:rPr lang="en-US" sz="800" b="1" spc="100" kern="0" dirty="0">
                <a:solidFill>
                  <a:srgbClr val="6B7C93"/>
                </a:solidFill>
                <a:latin typeface="Calibri" pitchFamily="34" charset="0"/>
                <a:ea typeface="Calibri" pitchFamily="34" charset="-122"/>
                <a:cs typeface="Calibri" pitchFamily="34" charset="-120"/>
              </a:rPr>
              <a:t>THE MECHANISM</a:t>
            </a:r>
            <a:endParaRPr lang="en-US" sz="800" dirty="0"/>
          </a:p>
        </p:txBody>
      </p:sp>
      <p:sp>
        <p:nvSpPr>
          <p:cNvPr id="7" name="Shape 5"/>
          <p:cNvSpPr/>
          <p:nvPr/>
        </p:nvSpPr>
        <p:spPr>
          <a:xfrm>
            <a:off x="457200" y="1536192"/>
            <a:ext cx="5394960" cy="9144"/>
          </a:xfrm>
          <a:prstGeom prst="rect">
            <a:avLst/>
          </a:prstGeom>
          <a:solidFill>
            <a:srgbClr val="D0D6DE"/>
          </a:solidFill>
          <a:ln/>
        </p:spPr>
      </p:sp>
      <p:sp>
        <p:nvSpPr>
          <p:cNvPr id="8" name="Shape 6"/>
          <p:cNvSpPr/>
          <p:nvPr/>
        </p:nvSpPr>
        <p:spPr>
          <a:xfrm>
            <a:off x="457200" y="1627632"/>
            <a:ext cx="27432" cy="1078992"/>
          </a:xfrm>
          <a:prstGeom prst="rect">
            <a:avLst/>
          </a:prstGeom>
          <a:solidFill>
            <a:srgbClr val="0F4C81"/>
          </a:solidFill>
          <a:ln/>
        </p:spPr>
      </p:sp>
      <p:sp>
        <p:nvSpPr>
          <p:cNvPr id="9" name="Text 7"/>
          <p:cNvSpPr/>
          <p:nvPr/>
        </p:nvSpPr>
        <p:spPr>
          <a:xfrm>
            <a:off x="594360" y="1682496"/>
            <a:ext cx="5166360" cy="256032"/>
          </a:xfrm>
          <a:prstGeom prst="rect">
            <a:avLst/>
          </a:prstGeom>
          <a:noFill/>
          <a:ln/>
        </p:spPr>
        <p:txBody>
          <a:bodyPr wrap="square" lIns="0" tIns="0" rIns="0" bIns="0" rtlCol="0" anchor="ctr"/>
          <a:lstStyle/>
          <a:p>
            <a:pPr indent="0" marL="0">
              <a:buNone/>
            </a:pPr>
            <a:r>
              <a:rPr lang="en-US" sz="1000" b="1" dirty="0">
                <a:solidFill>
                  <a:srgbClr val="0F2341"/>
                </a:solidFill>
                <a:latin typeface="Calibri" pitchFamily="34" charset="0"/>
                <a:ea typeface="Calibri" pitchFamily="34" charset="-122"/>
                <a:cs typeface="Calibri" pitchFamily="34" charset="-120"/>
              </a:rPr>
              <a:t>Duty Deferral</a:t>
            </a:r>
            <a:endParaRPr lang="en-US" sz="1000" dirty="0"/>
          </a:p>
        </p:txBody>
      </p:sp>
      <p:sp>
        <p:nvSpPr>
          <p:cNvPr id="10" name="Text 8"/>
          <p:cNvSpPr/>
          <p:nvPr/>
        </p:nvSpPr>
        <p:spPr>
          <a:xfrm>
            <a:off x="594360" y="1956816"/>
            <a:ext cx="5166360" cy="713232"/>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Goods entering the FTZ incur no customs duty until formally imported into US commerce. Deferred duty functions as interest-free working capital. For a shipper managing $5M in annual duty obligations, even a 90-day deferral represents material cash flow improvement.</a:t>
            </a:r>
            <a:endParaRPr lang="en-US" sz="850" dirty="0"/>
          </a:p>
        </p:txBody>
      </p:sp>
      <p:sp>
        <p:nvSpPr>
          <p:cNvPr id="11" name="Shape 9"/>
          <p:cNvSpPr/>
          <p:nvPr/>
        </p:nvSpPr>
        <p:spPr>
          <a:xfrm>
            <a:off x="457200" y="2798064"/>
            <a:ext cx="27432" cy="1078992"/>
          </a:xfrm>
          <a:prstGeom prst="rect">
            <a:avLst/>
          </a:prstGeom>
          <a:solidFill>
            <a:srgbClr val="0F4C81"/>
          </a:solidFill>
          <a:ln/>
        </p:spPr>
      </p:sp>
      <p:sp>
        <p:nvSpPr>
          <p:cNvPr id="12" name="Text 10"/>
          <p:cNvSpPr/>
          <p:nvPr/>
        </p:nvSpPr>
        <p:spPr>
          <a:xfrm>
            <a:off x="594360" y="2852928"/>
            <a:ext cx="5166360" cy="256032"/>
          </a:xfrm>
          <a:prstGeom prst="rect">
            <a:avLst/>
          </a:prstGeom>
          <a:noFill/>
          <a:ln/>
        </p:spPr>
        <p:txBody>
          <a:bodyPr wrap="square" lIns="0" tIns="0" rIns="0" bIns="0" rtlCol="0" anchor="ctr"/>
          <a:lstStyle/>
          <a:p>
            <a:pPr indent="0" marL="0">
              <a:buNone/>
            </a:pPr>
            <a:r>
              <a:rPr lang="en-US" sz="1000" b="1" dirty="0">
                <a:solidFill>
                  <a:srgbClr val="0F2341"/>
                </a:solidFill>
                <a:latin typeface="Calibri" pitchFamily="34" charset="0"/>
                <a:ea typeface="Calibri" pitchFamily="34" charset="-122"/>
                <a:cs typeface="Calibri" pitchFamily="34" charset="-120"/>
              </a:rPr>
              <a:t>Re-export Elimination</a:t>
            </a:r>
            <a:endParaRPr lang="en-US" sz="1000" dirty="0"/>
          </a:p>
        </p:txBody>
      </p:sp>
      <p:sp>
        <p:nvSpPr>
          <p:cNvPr id="13" name="Text 11"/>
          <p:cNvSpPr/>
          <p:nvPr/>
        </p:nvSpPr>
        <p:spPr>
          <a:xfrm>
            <a:off x="594360" y="3127248"/>
            <a:ext cx="5166360" cy="713232"/>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Goods admitted to the FTZ and subsequently re-exported — to Canada, the Gulf, or any international market — pay zero US customs duty. In high-tariff environments, the FTZ becomes a transshipment node that is commercially superior to bonded warehouses in tariff-exposed locations.</a:t>
            </a:r>
            <a:endParaRPr lang="en-US" sz="850" dirty="0"/>
          </a:p>
        </p:txBody>
      </p:sp>
      <p:sp>
        <p:nvSpPr>
          <p:cNvPr id="14" name="Shape 12"/>
          <p:cNvSpPr/>
          <p:nvPr/>
        </p:nvSpPr>
        <p:spPr>
          <a:xfrm>
            <a:off x="457200" y="3968496"/>
            <a:ext cx="27432" cy="1078992"/>
          </a:xfrm>
          <a:prstGeom prst="rect">
            <a:avLst/>
          </a:prstGeom>
          <a:solidFill>
            <a:srgbClr val="0F4C81"/>
          </a:solidFill>
          <a:ln/>
        </p:spPr>
      </p:sp>
      <p:sp>
        <p:nvSpPr>
          <p:cNvPr id="15" name="Text 13"/>
          <p:cNvSpPr/>
          <p:nvPr/>
        </p:nvSpPr>
        <p:spPr>
          <a:xfrm>
            <a:off x="594360" y="4023360"/>
            <a:ext cx="5166360" cy="256032"/>
          </a:xfrm>
          <a:prstGeom prst="rect">
            <a:avLst/>
          </a:prstGeom>
          <a:noFill/>
          <a:ln/>
        </p:spPr>
        <p:txBody>
          <a:bodyPr wrap="square" lIns="0" tIns="0" rIns="0" bIns="0" rtlCol="0" anchor="ctr"/>
          <a:lstStyle/>
          <a:p>
            <a:pPr indent="0" marL="0">
              <a:buNone/>
            </a:pPr>
            <a:r>
              <a:rPr lang="en-US" sz="1000" b="1" dirty="0">
                <a:solidFill>
                  <a:srgbClr val="0F2341"/>
                </a:solidFill>
                <a:latin typeface="Calibri" pitchFamily="34" charset="0"/>
                <a:ea typeface="Calibri" pitchFamily="34" charset="-122"/>
                <a:cs typeface="Calibri" pitchFamily="34" charset="-120"/>
              </a:rPr>
              <a:t>Tariff Inversion (Manufacturing)</a:t>
            </a:r>
            <a:endParaRPr lang="en-US" sz="1000" dirty="0"/>
          </a:p>
        </p:txBody>
      </p:sp>
      <p:sp>
        <p:nvSpPr>
          <p:cNvPr id="16" name="Text 14"/>
          <p:cNvSpPr/>
          <p:nvPr/>
        </p:nvSpPr>
        <p:spPr>
          <a:xfrm>
            <a:off x="594360" y="4297680"/>
            <a:ext cx="5166360" cy="713232"/>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When the US tariff rate on a finished manufactured good is lower than on its component inputs, FTZ manufacturers may elect to pay the lower finished-goods rate. This is a permanent structural advantage that increases in value as tariff schedules become more complex.</a:t>
            </a:r>
            <a:endParaRPr lang="en-US" sz="850" dirty="0"/>
          </a:p>
        </p:txBody>
      </p:sp>
      <p:sp>
        <p:nvSpPr>
          <p:cNvPr id="17" name="Shape 15"/>
          <p:cNvSpPr/>
          <p:nvPr/>
        </p:nvSpPr>
        <p:spPr>
          <a:xfrm>
            <a:off x="457200" y="5138928"/>
            <a:ext cx="27432" cy="1078992"/>
          </a:xfrm>
          <a:prstGeom prst="rect">
            <a:avLst/>
          </a:prstGeom>
          <a:solidFill>
            <a:srgbClr val="0F4C81"/>
          </a:solidFill>
          <a:ln/>
        </p:spPr>
      </p:sp>
      <p:sp>
        <p:nvSpPr>
          <p:cNvPr id="18" name="Text 16"/>
          <p:cNvSpPr/>
          <p:nvPr/>
        </p:nvSpPr>
        <p:spPr>
          <a:xfrm>
            <a:off x="594360" y="5193792"/>
            <a:ext cx="5166360" cy="256032"/>
          </a:xfrm>
          <a:prstGeom prst="rect">
            <a:avLst/>
          </a:prstGeom>
          <a:noFill/>
          <a:ln/>
        </p:spPr>
        <p:txBody>
          <a:bodyPr wrap="square" lIns="0" tIns="0" rIns="0" bIns="0" rtlCol="0" anchor="ctr"/>
          <a:lstStyle/>
          <a:p>
            <a:pPr indent="0" marL="0">
              <a:buNone/>
            </a:pPr>
            <a:r>
              <a:rPr lang="en-US" sz="1000" b="1" dirty="0">
                <a:solidFill>
                  <a:srgbClr val="0F2341"/>
                </a:solidFill>
                <a:latin typeface="Calibri" pitchFamily="34" charset="0"/>
                <a:ea typeface="Calibri" pitchFamily="34" charset="-122"/>
                <a:cs typeface="Calibri" pitchFamily="34" charset="-120"/>
              </a:rPr>
              <a:t>USMCA Rules-of-Origin Optimization</a:t>
            </a:r>
            <a:endParaRPr lang="en-US" sz="1000" dirty="0"/>
          </a:p>
        </p:txBody>
      </p:sp>
      <p:sp>
        <p:nvSpPr>
          <p:cNvPr id="19" name="Text 17"/>
          <p:cNvSpPr/>
          <p:nvPr/>
        </p:nvSpPr>
        <p:spPr>
          <a:xfrm>
            <a:off x="594360" y="5468112"/>
            <a:ext cx="5166360" cy="713232"/>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FTZ operations aligned with USMCA rules-of-origin criteria qualify goods for preferential duty treatment under the US–Mexico–Canada Agreement. The International Falls–Fort Frances crossing is purpose-designed for USMCA compliance.</a:t>
            </a:r>
            <a:endParaRPr lang="en-US" sz="850" dirty="0"/>
          </a:p>
        </p:txBody>
      </p:sp>
      <p:sp>
        <p:nvSpPr>
          <p:cNvPr id="20" name="Text 18"/>
          <p:cNvSpPr/>
          <p:nvPr/>
        </p:nvSpPr>
        <p:spPr>
          <a:xfrm>
            <a:off x="6400800" y="1261872"/>
            <a:ext cx="5394960" cy="256032"/>
          </a:xfrm>
          <a:prstGeom prst="rect">
            <a:avLst/>
          </a:prstGeom>
          <a:noFill/>
          <a:ln/>
        </p:spPr>
        <p:txBody>
          <a:bodyPr wrap="square" lIns="0" tIns="0" rIns="0" bIns="0" rtlCol="0" anchor="ctr"/>
          <a:lstStyle/>
          <a:p>
            <a:pPr indent="0" marL="0">
              <a:buNone/>
            </a:pPr>
            <a:r>
              <a:rPr lang="en-US" sz="800" b="1" spc="100" kern="0" dirty="0">
                <a:solidFill>
                  <a:srgbClr val="6B7C93"/>
                </a:solidFill>
                <a:latin typeface="Calibri" pitchFamily="34" charset="0"/>
                <a:ea typeface="Calibri" pitchFamily="34" charset="-122"/>
                <a:cs typeface="Calibri" pitchFamily="34" charset="-120"/>
              </a:rPr>
              <a:t>FTZ vs. STANDARD IMPORT — FINANCIAL COMPARISON</a:t>
            </a:r>
            <a:endParaRPr lang="en-US" sz="800" dirty="0"/>
          </a:p>
        </p:txBody>
      </p:sp>
      <p:sp>
        <p:nvSpPr>
          <p:cNvPr id="21" name="Shape 19"/>
          <p:cNvSpPr/>
          <p:nvPr/>
        </p:nvSpPr>
        <p:spPr>
          <a:xfrm>
            <a:off x="6400800" y="1536192"/>
            <a:ext cx="5394960" cy="9144"/>
          </a:xfrm>
          <a:prstGeom prst="rect">
            <a:avLst/>
          </a:prstGeom>
          <a:solidFill>
            <a:srgbClr val="D0D6DE"/>
          </a:solidFill>
          <a:ln/>
        </p:spPr>
      </p:sp>
      <p:sp>
        <p:nvSpPr>
          <p:cNvPr id="22" name="Shape 20"/>
          <p:cNvSpPr/>
          <p:nvPr/>
        </p:nvSpPr>
        <p:spPr>
          <a:xfrm>
            <a:off x="6400800" y="1554480"/>
            <a:ext cx="5394960" cy="347472"/>
          </a:xfrm>
          <a:prstGeom prst="rect">
            <a:avLst/>
          </a:prstGeom>
          <a:solidFill>
            <a:srgbClr val="0F2341"/>
          </a:solidFill>
          <a:ln/>
        </p:spPr>
      </p:sp>
      <p:sp>
        <p:nvSpPr>
          <p:cNvPr id="23" name="Text 21"/>
          <p:cNvSpPr/>
          <p:nvPr/>
        </p:nvSpPr>
        <p:spPr>
          <a:xfrm>
            <a:off x="6492240" y="1609344"/>
            <a:ext cx="2377440" cy="237744"/>
          </a:xfrm>
          <a:prstGeom prst="rect">
            <a:avLst/>
          </a:prstGeom>
          <a:noFill/>
          <a:ln/>
        </p:spPr>
        <p:txBody>
          <a:bodyPr wrap="square" lIns="0" tIns="0" rIns="0" bIns="0" rtlCol="0" anchor="ctr"/>
          <a:lstStyle/>
          <a:p>
            <a:pPr algn="l" indent="0" marL="0">
              <a:buNone/>
            </a:pPr>
            <a:r>
              <a:rPr lang="en-US" sz="850" b="1" dirty="0">
                <a:solidFill>
                  <a:srgbClr val="FFFFFF"/>
                </a:solidFill>
                <a:latin typeface="Calibri" pitchFamily="34" charset="0"/>
                <a:ea typeface="Calibri" pitchFamily="34" charset="-122"/>
                <a:cs typeface="Calibri" pitchFamily="34" charset="-120"/>
              </a:rPr>
              <a:t>Metric</a:t>
            </a:r>
            <a:endParaRPr lang="en-US" sz="850" dirty="0"/>
          </a:p>
        </p:txBody>
      </p:sp>
      <p:sp>
        <p:nvSpPr>
          <p:cNvPr id="24" name="Text 22"/>
          <p:cNvSpPr/>
          <p:nvPr/>
        </p:nvSpPr>
        <p:spPr>
          <a:xfrm>
            <a:off x="8961120" y="1609344"/>
            <a:ext cx="137160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Without FTZ</a:t>
            </a:r>
            <a:endParaRPr lang="en-US" sz="850" dirty="0"/>
          </a:p>
        </p:txBody>
      </p:sp>
      <p:sp>
        <p:nvSpPr>
          <p:cNvPr id="25" name="Text 23"/>
          <p:cNvSpPr/>
          <p:nvPr/>
        </p:nvSpPr>
        <p:spPr>
          <a:xfrm>
            <a:off x="10378440" y="1609344"/>
            <a:ext cx="128016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With FTZ</a:t>
            </a:r>
            <a:endParaRPr lang="en-US" sz="850" dirty="0"/>
          </a:p>
        </p:txBody>
      </p:sp>
      <p:sp>
        <p:nvSpPr>
          <p:cNvPr id="26" name="Shape 24"/>
          <p:cNvSpPr/>
          <p:nvPr/>
        </p:nvSpPr>
        <p:spPr>
          <a:xfrm>
            <a:off x="6400800" y="1901952"/>
            <a:ext cx="5394960" cy="420624"/>
          </a:xfrm>
          <a:prstGeom prst="rect">
            <a:avLst/>
          </a:prstGeom>
          <a:solidFill>
            <a:srgbClr val="F2F5F9"/>
          </a:solidFill>
          <a:ln/>
        </p:spPr>
      </p:sp>
      <p:sp>
        <p:nvSpPr>
          <p:cNvPr id="27" name="Text 25"/>
          <p:cNvSpPr/>
          <p:nvPr/>
        </p:nvSpPr>
        <p:spPr>
          <a:xfrm>
            <a:off x="6492240" y="1975104"/>
            <a:ext cx="237744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Duty Payment Timing</a:t>
            </a:r>
            <a:endParaRPr lang="en-US" sz="850" dirty="0"/>
          </a:p>
        </p:txBody>
      </p:sp>
      <p:sp>
        <p:nvSpPr>
          <p:cNvPr id="28" name="Text 26"/>
          <p:cNvSpPr/>
          <p:nvPr/>
        </p:nvSpPr>
        <p:spPr>
          <a:xfrm>
            <a:off x="8961120" y="1975104"/>
            <a:ext cx="1371600" cy="274320"/>
          </a:xfrm>
          <a:prstGeom prst="rect">
            <a:avLst/>
          </a:prstGeom>
          <a:noFill/>
          <a:ln/>
        </p:spPr>
        <p:txBody>
          <a:bodyPr wrap="square" lIns="0" tIns="0" rIns="0" bIns="0" rtlCol="0" anchor="ctr"/>
          <a:lstStyle/>
          <a:p>
            <a:pPr algn="ctr" indent="0" marL="0">
              <a:buNone/>
            </a:pPr>
            <a:r>
              <a:rPr lang="en-US" sz="850" dirty="0">
                <a:solidFill>
                  <a:srgbClr val="8B1A1A"/>
                </a:solidFill>
                <a:latin typeface="Calibri" pitchFamily="34" charset="0"/>
                <a:ea typeface="Calibri" pitchFamily="34" charset="-122"/>
                <a:cs typeface="Calibri" pitchFamily="34" charset="-120"/>
              </a:rPr>
              <a:t>Immediate on entry</a:t>
            </a:r>
            <a:endParaRPr lang="en-US" sz="850" dirty="0"/>
          </a:p>
        </p:txBody>
      </p:sp>
      <p:sp>
        <p:nvSpPr>
          <p:cNvPr id="29" name="Text 27"/>
          <p:cNvSpPr/>
          <p:nvPr/>
        </p:nvSpPr>
        <p:spPr>
          <a:xfrm>
            <a:off x="10378440" y="1975104"/>
            <a:ext cx="1280160" cy="274320"/>
          </a:xfrm>
          <a:prstGeom prst="rect">
            <a:avLst/>
          </a:prstGeom>
          <a:noFill/>
          <a:ln/>
        </p:spPr>
        <p:txBody>
          <a:bodyPr wrap="square" lIns="0" tIns="0" rIns="0" bIns="0" rtlCol="0" anchor="ctr"/>
          <a:lstStyle/>
          <a:p>
            <a:pPr algn="ctr" indent="0" marL="0">
              <a:buNone/>
            </a:pPr>
            <a:r>
              <a:rPr lang="en-US" sz="850" b="1" dirty="0">
                <a:solidFill>
                  <a:srgbClr val="1A5C38"/>
                </a:solidFill>
                <a:latin typeface="Calibri" pitchFamily="34" charset="0"/>
                <a:ea typeface="Calibri" pitchFamily="34" charset="-122"/>
                <a:cs typeface="Calibri" pitchFamily="34" charset="-120"/>
              </a:rPr>
              <a:t>Deferred / Eliminated</a:t>
            </a:r>
            <a:endParaRPr lang="en-US" sz="850" dirty="0"/>
          </a:p>
        </p:txBody>
      </p:sp>
      <p:sp>
        <p:nvSpPr>
          <p:cNvPr id="30" name="Shape 28"/>
          <p:cNvSpPr/>
          <p:nvPr/>
        </p:nvSpPr>
        <p:spPr>
          <a:xfrm>
            <a:off x="6400800" y="2340864"/>
            <a:ext cx="5394960" cy="420624"/>
          </a:xfrm>
          <a:prstGeom prst="rect">
            <a:avLst/>
          </a:prstGeom>
          <a:solidFill>
            <a:srgbClr val="FFFFFF"/>
          </a:solidFill>
          <a:ln/>
        </p:spPr>
      </p:sp>
      <p:sp>
        <p:nvSpPr>
          <p:cNvPr id="31" name="Text 29"/>
          <p:cNvSpPr/>
          <p:nvPr/>
        </p:nvSpPr>
        <p:spPr>
          <a:xfrm>
            <a:off x="6492240" y="2414016"/>
            <a:ext cx="237744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Re-export Duty</a:t>
            </a:r>
            <a:endParaRPr lang="en-US" sz="850" dirty="0"/>
          </a:p>
        </p:txBody>
      </p:sp>
      <p:sp>
        <p:nvSpPr>
          <p:cNvPr id="32" name="Text 30"/>
          <p:cNvSpPr/>
          <p:nvPr/>
        </p:nvSpPr>
        <p:spPr>
          <a:xfrm>
            <a:off x="8961120" y="2414016"/>
            <a:ext cx="1371600" cy="274320"/>
          </a:xfrm>
          <a:prstGeom prst="rect">
            <a:avLst/>
          </a:prstGeom>
          <a:noFill/>
          <a:ln/>
        </p:spPr>
        <p:txBody>
          <a:bodyPr wrap="square" lIns="0" tIns="0" rIns="0" bIns="0" rtlCol="0" anchor="ctr"/>
          <a:lstStyle/>
          <a:p>
            <a:pPr algn="ctr" indent="0" marL="0">
              <a:buNone/>
            </a:pPr>
            <a:r>
              <a:rPr lang="en-US" sz="850" dirty="0">
                <a:solidFill>
                  <a:srgbClr val="8B1A1A"/>
                </a:solidFill>
                <a:latin typeface="Calibri" pitchFamily="34" charset="0"/>
                <a:ea typeface="Calibri" pitchFamily="34" charset="-122"/>
                <a:cs typeface="Calibri" pitchFamily="34" charset="-120"/>
              </a:rPr>
              <a:t>Full applicable rate</a:t>
            </a:r>
            <a:endParaRPr lang="en-US" sz="850" dirty="0"/>
          </a:p>
        </p:txBody>
      </p:sp>
      <p:sp>
        <p:nvSpPr>
          <p:cNvPr id="33" name="Text 31"/>
          <p:cNvSpPr/>
          <p:nvPr/>
        </p:nvSpPr>
        <p:spPr>
          <a:xfrm>
            <a:off x="10378440" y="2414016"/>
            <a:ext cx="1280160" cy="274320"/>
          </a:xfrm>
          <a:prstGeom prst="rect">
            <a:avLst/>
          </a:prstGeom>
          <a:noFill/>
          <a:ln/>
        </p:spPr>
        <p:txBody>
          <a:bodyPr wrap="square" lIns="0" tIns="0" rIns="0" bIns="0" rtlCol="0" anchor="ctr"/>
          <a:lstStyle/>
          <a:p>
            <a:pPr algn="ctr" indent="0" marL="0">
              <a:buNone/>
            </a:pPr>
            <a:r>
              <a:rPr lang="en-US" sz="850" b="1" dirty="0">
                <a:solidFill>
                  <a:srgbClr val="1A5C38"/>
                </a:solidFill>
                <a:latin typeface="Calibri" pitchFamily="34" charset="0"/>
                <a:ea typeface="Calibri" pitchFamily="34" charset="-122"/>
                <a:cs typeface="Calibri" pitchFamily="34" charset="-120"/>
              </a:rPr>
              <a:t>Zero</a:t>
            </a:r>
            <a:endParaRPr lang="en-US" sz="850" dirty="0"/>
          </a:p>
        </p:txBody>
      </p:sp>
      <p:sp>
        <p:nvSpPr>
          <p:cNvPr id="34" name="Shape 32"/>
          <p:cNvSpPr/>
          <p:nvPr/>
        </p:nvSpPr>
        <p:spPr>
          <a:xfrm>
            <a:off x="6400800" y="2779776"/>
            <a:ext cx="5394960" cy="420624"/>
          </a:xfrm>
          <a:prstGeom prst="rect">
            <a:avLst/>
          </a:prstGeom>
          <a:solidFill>
            <a:srgbClr val="F2F5F9"/>
          </a:solidFill>
          <a:ln/>
        </p:spPr>
      </p:sp>
      <p:sp>
        <p:nvSpPr>
          <p:cNvPr id="35" name="Text 33"/>
          <p:cNvSpPr/>
          <p:nvPr/>
        </p:nvSpPr>
        <p:spPr>
          <a:xfrm>
            <a:off x="6492240" y="2852928"/>
            <a:ext cx="237744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Manufacturing Tariff</a:t>
            </a:r>
            <a:endParaRPr lang="en-US" sz="850" dirty="0"/>
          </a:p>
        </p:txBody>
      </p:sp>
      <p:sp>
        <p:nvSpPr>
          <p:cNvPr id="36" name="Text 34"/>
          <p:cNvSpPr/>
          <p:nvPr/>
        </p:nvSpPr>
        <p:spPr>
          <a:xfrm>
            <a:off x="8961120" y="2852928"/>
            <a:ext cx="1371600" cy="274320"/>
          </a:xfrm>
          <a:prstGeom prst="rect">
            <a:avLst/>
          </a:prstGeom>
          <a:noFill/>
          <a:ln/>
        </p:spPr>
        <p:txBody>
          <a:bodyPr wrap="square" lIns="0" tIns="0" rIns="0" bIns="0" rtlCol="0" anchor="ctr"/>
          <a:lstStyle/>
          <a:p>
            <a:pPr algn="ctr" indent="0" marL="0">
              <a:buNone/>
            </a:pPr>
            <a:r>
              <a:rPr lang="en-US" sz="850" dirty="0">
                <a:solidFill>
                  <a:srgbClr val="8B1A1A"/>
                </a:solidFill>
                <a:latin typeface="Calibri" pitchFamily="34" charset="0"/>
                <a:ea typeface="Calibri" pitchFamily="34" charset="-122"/>
                <a:cs typeface="Calibri" pitchFamily="34" charset="-120"/>
              </a:rPr>
              <a:t>Finished good rate</a:t>
            </a:r>
            <a:endParaRPr lang="en-US" sz="850" dirty="0"/>
          </a:p>
        </p:txBody>
      </p:sp>
      <p:sp>
        <p:nvSpPr>
          <p:cNvPr id="37" name="Text 35"/>
          <p:cNvSpPr/>
          <p:nvPr/>
        </p:nvSpPr>
        <p:spPr>
          <a:xfrm>
            <a:off x="10378440" y="2852928"/>
            <a:ext cx="1280160" cy="274320"/>
          </a:xfrm>
          <a:prstGeom prst="rect">
            <a:avLst/>
          </a:prstGeom>
          <a:noFill/>
          <a:ln/>
        </p:spPr>
        <p:txBody>
          <a:bodyPr wrap="square" lIns="0" tIns="0" rIns="0" bIns="0" rtlCol="0" anchor="ctr"/>
          <a:lstStyle/>
          <a:p>
            <a:pPr algn="ctr" indent="0" marL="0">
              <a:buNone/>
            </a:pPr>
            <a:r>
              <a:rPr lang="en-US" sz="850" b="1" dirty="0">
                <a:solidFill>
                  <a:srgbClr val="1A5C38"/>
                </a:solidFill>
                <a:latin typeface="Calibri" pitchFamily="34" charset="0"/>
                <a:ea typeface="Calibri" pitchFamily="34" charset="-122"/>
                <a:cs typeface="Calibri" pitchFamily="34" charset="-120"/>
              </a:rPr>
              <a:t>Lowest applicable (inversion)</a:t>
            </a:r>
            <a:endParaRPr lang="en-US" sz="850" dirty="0"/>
          </a:p>
        </p:txBody>
      </p:sp>
      <p:sp>
        <p:nvSpPr>
          <p:cNvPr id="38" name="Shape 36"/>
          <p:cNvSpPr/>
          <p:nvPr/>
        </p:nvSpPr>
        <p:spPr>
          <a:xfrm>
            <a:off x="6400800" y="3218688"/>
            <a:ext cx="5394960" cy="420624"/>
          </a:xfrm>
          <a:prstGeom prst="rect">
            <a:avLst/>
          </a:prstGeom>
          <a:solidFill>
            <a:srgbClr val="FFFFFF"/>
          </a:solidFill>
          <a:ln/>
        </p:spPr>
      </p:sp>
      <p:sp>
        <p:nvSpPr>
          <p:cNvPr id="39" name="Text 37"/>
          <p:cNvSpPr/>
          <p:nvPr/>
        </p:nvSpPr>
        <p:spPr>
          <a:xfrm>
            <a:off x="6492240" y="3291840"/>
            <a:ext cx="237744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Container Cost (est.)</a:t>
            </a:r>
            <a:endParaRPr lang="en-US" sz="850" dirty="0"/>
          </a:p>
        </p:txBody>
      </p:sp>
      <p:sp>
        <p:nvSpPr>
          <p:cNvPr id="40" name="Text 38"/>
          <p:cNvSpPr/>
          <p:nvPr/>
        </p:nvSpPr>
        <p:spPr>
          <a:xfrm>
            <a:off x="8961120" y="3291840"/>
            <a:ext cx="1371600" cy="274320"/>
          </a:xfrm>
          <a:prstGeom prst="rect">
            <a:avLst/>
          </a:prstGeom>
          <a:noFill/>
          <a:ln/>
        </p:spPr>
        <p:txBody>
          <a:bodyPr wrap="square" lIns="0" tIns="0" rIns="0" bIns="0" rtlCol="0" anchor="ctr"/>
          <a:lstStyle/>
          <a:p>
            <a:pPr algn="ctr" indent="0" marL="0">
              <a:buNone/>
            </a:pPr>
            <a:r>
              <a:rPr lang="en-US" sz="850" dirty="0">
                <a:solidFill>
                  <a:srgbClr val="8B1A1A"/>
                </a:solidFill>
                <a:latin typeface="Calibri" pitchFamily="34" charset="0"/>
                <a:ea typeface="Calibri" pitchFamily="34" charset="-122"/>
                <a:cs typeface="Calibri" pitchFamily="34" charset="-120"/>
              </a:rPr>
              <a:t>$750–$1,150</a:t>
            </a:r>
            <a:endParaRPr lang="en-US" sz="850" dirty="0"/>
          </a:p>
        </p:txBody>
      </p:sp>
      <p:sp>
        <p:nvSpPr>
          <p:cNvPr id="41" name="Text 39"/>
          <p:cNvSpPr/>
          <p:nvPr/>
        </p:nvSpPr>
        <p:spPr>
          <a:xfrm>
            <a:off x="10378440" y="3291840"/>
            <a:ext cx="1280160" cy="274320"/>
          </a:xfrm>
          <a:prstGeom prst="rect">
            <a:avLst/>
          </a:prstGeom>
          <a:noFill/>
          <a:ln/>
        </p:spPr>
        <p:txBody>
          <a:bodyPr wrap="square" lIns="0" tIns="0" rIns="0" bIns="0" rtlCol="0" anchor="ctr"/>
          <a:lstStyle/>
          <a:p>
            <a:pPr algn="ctr" indent="0" marL="0">
              <a:buNone/>
            </a:pPr>
            <a:r>
              <a:rPr lang="en-US" sz="850" b="1" dirty="0">
                <a:solidFill>
                  <a:srgbClr val="1A5C38"/>
                </a:solidFill>
                <a:latin typeface="Calibri" pitchFamily="34" charset="0"/>
                <a:ea typeface="Calibri" pitchFamily="34" charset="-122"/>
                <a:cs typeface="Calibri" pitchFamily="34" charset="-120"/>
              </a:rPr>
              <a:t>$350–$650</a:t>
            </a:r>
            <a:endParaRPr lang="en-US" sz="850" dirty="0"/>
          </a:p>
        </p:txBody>
      </p:sp>
      <p:sp>
        <p:nvSpPr>
          <p:cNvPr id="42" name="Shape 40"/>
          <p:cNvSpPr/>
          <p:nvPr/>
        </p:nvSpPr>
        <p:spPr>
          <a:xfrm>
            <a:off x="6400800" y="3657600"/>
            <a:ext cx="5394960" cy="420624"/>
          </a:xfrm>
          <a:prstGeom prst="rect">
            <a:avLst/>
          </a:prstGeom>
          <a:solidFill>
            <a:srgbClr val="F2F5F9"/>
          </a:solidFill>
          <a:ln/>
        </p:spPr>
      </p:sp>
      <p:sp>
        <p:nvSpPr>
          <p:cNvPr id="43" name="Text 41"/>
          <p:cNvSpPr/>
          <p:nvPr/>
        </p:nvSpPr>
        <p:spPr>
          <a:xfrm>
            <a:off x="6492240" y="3730752"/>
            <a:ext cx="237744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USMCA Treatment</a:t>
            </a:r>
            <a:endParaRPr lang="en-US" sz="850" dirty="0"/>
          </a:p>
        </p:txBody>
      </p:sp>
      <p:sp>
        <p:nvSpPr>
          <p:cNvPr id="44" name="Text 42"/>
          <p:cNvSpPr/>
          <p:nvPr/>
        </p:nvSpPr>
        <p:spPr>
          <a:xfrm>
            <a:off x="8961120" y="3730752"/>
            <a:ext cx="1371600" cy="274320"/>
          </a:xfrm>
          <a:prstGeom prst="rect">
            <a:avLst/>
          </a:prstGeom>
          <a:noFill/>
          <a:ln/>
        </p:spPr>
        <p:txBody>
          <a:bodyPr wrap="square" lIns="0" tIns="0" rIns="0" bIns="0" rtlCol="0" anchor="ctr"/>
          <a:lstStyle/>
          <a:p>
            <a:pPr algn="ctr" indent="0" marL="0">
              <a:buNone/>
            </a:pPr>
            <a:r>
              <a:rPr lang="en-US" sz="850" dirty="0">
                <a:solidFill>
                  <a:srgbClr val="8B1A1A"/>
                </a:solidFill>
                <a:latin typeface="Calibri" pitchFamily="34" charset="0"/>
                <a:ea typeface="Calibri" pitchFamily="34" charset="-122"/>
                <a:cs typeface="Calibri" pitchFamily="34" charset="-120"/>
              </a:rPr>
              <a:t>Standard</a:t>
            </a:r>
            <a:endParaRPr lang="en-US" sz="850" dirty="0"/>
          </a:p>
        </p:txBody>
      </p:sp>
      <p:sp>
        <p:nvSpPr>
          <p:cNvPr id="45" name="Text 43"/>
          <p:cNvSpPr/>
          <p:nvPr/>
        </p:nvSpPr>
        <p:spPr>
          <a:xfrm>
            <a:off x="10378440" y="3730752"/>
            <a:ext cx="1280160" cy="274320"/>
          </a:xfrm>
          <a:prstGeom prst="rect">
            <a:avLst/>
          </a:prstGeom>
          <a:noFill/>
          <a:ln/>
        </p:spPr>
        <p:txBody>
          <a:bodyPr wrap="square" lIns="0" tIns="0" rIns="0" bIns="0" rtlCol="0" anchor="ctr"/>
          <a:lstStyle/>
          <a:p>
            <a:pPr algn="ctr" indent="0" marL="0">
              <a:buNone/>
            </a:pPr>
            <a:r>
              <a:rPr lang="en-US" sz="850" b="1" dirty="0">
                <a:solidFill>
                  <a:srgbClr val="1A5C38"/>
                </a:solidFill>
                <a:latin typeface="Calibri" pitchFamily="34" charset="0"/>
                <a:ea typeface="Calibri" pitchFamily="34" charset="-122"/>
                <a:cs typeface="Calibri" pitchFamily="34" charset="-120"/>
              </a:rPr>
              <a:t>Optimized (preferential)</a:t>
            </a:r>
            <a:endParaRPr lang="en-US" sz="850" dirty="0"/>
          </a:p>
        </p:txBody>
      </p:sp>
      <p:sp>
        <p:nvSpPr>
          <p:cNvPr id="46" name="Shape 44"/>
          <p:cNvSpPr/>
          <p:nvPr/>
        </p:nvSpPr>
        <p:spPr>
          <a:xfrm>
            <a:off x="6400800" y="4096512"/>
            <a:ext cx="5394960" cy="420624"/>
          </a:xfrm>
          <a:prstGeom prst="rect">
            <a:avLst/>
          </a:prstGeom>
          <a:solidFill>
            <a:srgbClr val="FFFFFF"/>
          </a:solidFill>
          <a:ln/>
        </p:spPr>
      </p:sp>
      <p:sp>
        <p:nvSpPr>
          <p:cNvPr id="47" name="Text 45"/>
          <p:cNvSpPr/>
          <p:nvPr/>
        </p:nvSpPr>
        <p:spPr>
          <a:xfrm>
            <a:off x="6492240" y="4169664"/>
            <a:ext cx="237744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Bonded Storage</a:t>
            </a:r>
            <a:endParaRPr lang="en-US" sz="850" dirty="0"/>
          </a:p>
        </p:txBody>
      </p:sp>
      <p:sp>
        <p:nvSpPr>
          <p:cNvPr id="48" name="Text 46"/>
          <p:cNvSpPr/>
          <p:nvPr/>
        </p:nvSpPr>
        <p:spPr>
          <a:xfrm>
            <a:off x="8961120" y="4169664"/>
            <a:ext cx="1371600" cy="274320"/>
          </a:xfrm>
          <a:prstGeom prst="rect">
            <a:avLst/>
          </a:prstGeom>
          <a:noFill/>
          <a:ln/>
        </p:spPr>
        <p:txBody>
          <a:bodyPr wrap="square" lIns="0" tIns="0" rIns="0" bIns="0" rtlCol="0" anchor="ctr"/>
          <a:lstStyle/>
          <a:p>
            <a:pPr algn="ctr" indent="0" marL="0">
              <a:buNone/>
            </a:pPr>
            <a:r>
              <a:rPr lang="en-US" sz="850" dirty="0">
                <a:solidFill>
                  <a:srgbClr val="8B1A1A"/>
                </a:solidFill>
                <a:latin typeface="Calibri" pitchFamily="34" charset="0"/>
                <a:ea typeface="Calibri" pitchFamily="34" charset="-122"/>
                <a:cs typeface="Calibri" pitchFamily="34" charset="-120"/>
              </a:rPr>
              <a:t>Not available</a:t>
            </a:r>
            <a:endParaRPr lang="en-US" sz="850" dirty="0"/>
          </a:p>
        </p:txBody>
      </p:sp>
      <p:sp>
        <p:nvSpPr>
          <p:cNvPr id="49" name="Text 47"/>
          <p:cNvSpPr/>
          <p:nvPr/>
        </p:nvSpPr>
        <p:spPr>
          <a:xfrm>
            <a:off x="10378440" y="4169664"/>
            <a:ext cx="1280160" cy="274320"/>
          </a:xfrm>
          <a:prstGeom prst="rect">
            <a:avLst/>
          </a:prstGeom>
          <a:noFill/>
          <a:ln/>
        </p:spPr>
        <p:txBody>
          <a:bodyPr wrap="square" lIns="0" tIns="0" rIns="0" bIns="0" rtlCol="0" anchor="ctr"/>
          <a:lstStyle/>
          <a:p>
            <a:pPr algn="ctr" indent="0" marL="0">
              <a:buNone/>
            </a:pPr>
            <a:r>
              <a:rPr lang="en-US" sz="850" b="1" dirty="0">
                <a:solidFill>
                  <a:srgbClr val="1A5C38"/>
                </a:solidFill>
                <a:latin typeface="Calibri" pitchFamily="34" charset="0"/>
                <a:ea typeface="Calibri" pitchFamily="34" charset="-122"/>
                <a:cs typeface="Calibri" pitchFamily="34" charset="-120"/>
              </a:rPr>
              <a:t>Full CBP-bonded capability</a:t>
            </a:r>
            <a:endParaRPr lang="en-US" sz="850" dirty="0"/>
          </a:p>
        </p:txBody>
      </p:sp>
      <p:sp>
        <p:nvSpPr>
          <p:cNvPr id="50" name="Shape 48"/>
          <p:cNvSpPr/>
          <p:nvPr/>
        </p:nvSpPr>
        <p:spPr>
          <a:xfrm>
            <a:off x="6400800" y="6382512"/>
            <a:ext cx="5394960" cy="137160"/>
          </a:xfrm>
          <a:prstGeom prst="rect">
            <a:avLst/>
          </a:prstGeom>
          <a:solidFill>
            <a:srgbClr val="0F4C81"/>
          </a:solidFill>
          <a:ln/>
        </p:spPr>
      </p:sp>
      <p:sp>
        <p:nvSpPr>
          <p:cNvPr id="51" name="Shape 49"/>
          <p:cNvSpPr/>
          <p:nvPr/>
        </p:nvSpPr>
        <p:spPr>
          <a:xfrm>
            <a:off x="6400800" y="6519672"/>
            <a:ext cx="5394960" cy="9144"/>
          </a:xfrm>
          <a:prstGeom prst="rect">
            <a:avLst/>
          </a:prstGeom>
          <a:solidFill>
            <a:srgbClr val="D0D6DE"/>
          </a:solidFill>
          <a:ln/>
        </p:spPr>
      </p:sp>
      <p:sp>
        <p:nvSpPr>
          <p:cNvPr id="52" name="Text 50"/>
          <p:cNvSpPr/>
          <p:nvPr/>
        </p:nvSpPr>
        <p:spPr>
          <a:xfrm>
            <a:off x="6400800" y="5468112"/>
            <a:ext cx="5394960" cy="804672"/>
          </a:xfrm>
          <a:prstGeom prst="rect">
            <a:avLst/>
          </a:prstGeom>
          <a:noFill/>
          <a:ln/>
        </p:spPr>
        <p:txBody>
          <a:bodyPr wrap="square" lIns="0" tIns="0" rIns="0" bIns="0" rtlCol="0" anchor="ctr"/>
          <a:lstStyle/>
          <a:p>
            <a:pPr indent="0" marL="0">
              <a:buNone/>
            </a:pPr>
            <a:r>
              <a:rPr lang="en-US" sz="850" i="1" dirty="0">
                <a:solidFill>
                  <a:srgbClr val="6B7C93"/>
                </a:solidFill>
                <a:latin typeface="Calibri" pitchFamily="34" charset="0"/>
                <a:ea typeface="Calibri" pitchFamily="34" charset="-122"/>
                <a:cs typeface="Calibri" pitchFamily="34" charset="-120"/>
              </a:rPr>
              <a:t>Note: FTZ competitiveness is positively correlated with tariff escalation. As average effective US tariff rates rise, the structural advantage of FTZ designation increases proportionately.</a:t>
            </a:r>
            <a:endParaRPr lang="en-US" sz="850" dirty="0"/>
          </a:p>
        </p:txBody>
      </p:sp>
      <p:sp>
        <p:nvSpPr>
          <p:cNvPr id="53" name="Shape 51"/>
          <p:cNvSpPr/>
          <p:nvPr/>
        </p:nvSpPr>
        <p:spPr>
          <a:xfrm>
            <a:off x="0" y="6656832"/>
            <a:ext cx="12161520" cy="201168"/>
          </a:xfrm>
          <a:prstGeom prst="rect">
            <a:avLst/>
          </a:prstGeom>
          <a:solidFill>
            <a:srgbClr val="0F2341"/>
          </a:solidFill>
          <a:ln/>
        </p:spPr>
      </p:sp>
      <p:sp>
        <p:nvSpPr>
          <p:cNvPr id="54" name="Text 52"/>
          <p:cNvSpPr/>
          <p:nvPr/>
        </p:nvSpPr>
        <p:spPr>
          <a:xfrm>
            <a:off x="365760" y="6675120"/>
            <a:ext cx="10972800" cy="164592"/>
          </a:xfrm>
          <a:prstGeom prst="rect">
            <a:avLst/>
          </a:prstGeom>
          <a:noFill/>
          <a:ln/>
        </p:spPr>
        <p:txBody>
          <a:bodyPr wrap="square" lIns="0" tIns="0" rIns="0" bIns="0" rtlCol="0" anchor="ctr"/>
          <a:lstStyle/>
          <a:p>
            <a:pPr indent="0" marL="0">
              <a:buNone/>
            </a:pPr>
            <a:r>
              <a:rPr lang="en-US" sz="650" dirty="0">
                <a:solidFill>
                  <a:srgbClr val="8FA8C0"/>
                </a:solidFill>
                <a:latin typeface="Calibri" pitchFamily="34" charset="0"/>
                <a:ea typeface="Calibri" pitchFamily="34" charset="-122"/>
                <a:cs typeface="Calibri" pitchFamily="34" charset="-120"/>
              </a:rPr>
              <a:t>CONFIDENTIAL  |  INTERNATIONAL FALLS MULTIMODAL LOGISTICS HUB &amp; FTZ  |  ONESIMUS CORPORATION  |  ICM FORUM #12  |  APRIL 2026</a:t>
            </a:r>
            <a:endParaRPr lang="en-US" sz="650" dirty="0"/>
          </a:p>
        </p:txBody>
      </p:sp>
      <p:sp>
        <p:nvSpPr>
          <p:cNvPr id="55" name="Text 53"/>
          <p:cNvSpPr/>
          <p:nvPr/>
        </p:nvSpPr>
        <p:spPr>
          <a:xfrm>
            <a:off x="11430000" y="6675120"/>
            <a:ext cx="548640" cy="164592"/>
          </a:xfrm>
          <a:prstGeom prst="rect">
            <a:avLst/>
          </a:prstGeom>
          <a:noFill/>
          <a:ln/>
        </p:spPr>
        <p:txBody>
          <a:bodyPr wrap="square" lIns="0" tIns="0" rIns="0" bIns="0" rtlCol="0" anchor="ctr"/>
          <a:lstStyle/>
          <a:p>
            <a:pPr algn="r" indent="0" marL="0">
              <a:buNone/>
            </a:pPr>
            <a:r>
              <a:rPr lang="en-US" sz="650" dirty="0">
                <a:solidFill>
                  <a:srgbClr val="8FA8C0"/>
                </a:solidFill>
                <a:latin typeface="Calibri" pitchFamily="34" charset="0"/>
                <a:ea typeface="Calibri" pitchFamily="34" charset="-122"/>
                <a:cs typeface="Calibri" pitchFamily="34" charset="-120"/>
              </a:rPr>
              <a:t>5</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61520" cy="54864"/>
          </a:xfrm>
          <a:prstGeom prst="rect">
            <a:avLst/>
          </a:prstGeom>
          <a:solidFill>
            <a:srgbClr val="0F4C81"/>
          </a:solidFill>
          <a:ln/>
        </p:spPr>
      </p:sp>
      <p:sp>
        <p:nvSpPr>
          <p:cNvPr id="3" name="Text 1"/>
          <p:cNvSpPr/>
          <p:nvPr/>
        </p:nvSpPr>
        <p:spPr>
          <a:xfrm>
            <a:off x="457200" y="201168"/>
            <a:ext cx="11247120" cy="566928"/>
          </a:xfrm>
          <a:prstGeom prst="rect">
            <a:avLst/>
          </a:prstGeom>
          <a:noFill/>
          <a:ln/>
        </p:spPr>
        <p:txBody>
          <a:bodyPr wrap="square" lIns="0" tIns="0" rIns="0" bIns="0" rtlCol="0" anchor="ctr"/>
          <a:lstStyle/>
          <a:p>
            <a:pPr indent="0" marL="0">
              <a:buNone/>
            </a:pPr>
            <a:r>
              <a:rPr lang="en-US" sz="2000" b="1" dirty="0">
                <a:solidFill>
                  <a:srgbClr val="0F2341"/>
                </a:solidFill>
                <a:latin typeface="Calibri" pitchFamily="34" charset="0"/>
                <a:ea typeface="Calibri" pitchFamily="34" charset="-122"/>
                <a:cs typeface="Calibri" pitchFamily="34" charset="-120"/>
              </a:rPr>
              <a:t>Multimodal Connectivity</a:t>
            </a:r>
            <a:endParaRPr lang="en-US" sz="2000" dirty="0"/>
          </a:p>
        </p:txBody>
      </p:sp>
      <p:sp>
        <p:nvSpPr>
          <p:cNvPr id="4" name="Shape 2"/>
          <p:cNvSpPr/>
          <p:nvPr/>
        </p:nvSpPr>
        <p:spPr>
          <a:xfrm>
            <a:off x="457200" y="822960"/>
            <a:ext cx="11247120" cy="9144"/>
          </a:xfrm>
          <a:prstGeom prst="rect">
            <a:avLst/>
          </a:prstGeom>
          <a:solidFill>
            <a:srgbClr val="D0D6DE"/>
          </a:solidFill>
          <a:ln/>
        </p:spPr>
      </p:sp>
      <p:sp>
        <p:nvSpPr>
          <p:cNvPr id="5" name="Text 3"/>
          <p:cNvSpPr/>
          <p:nvPr/>
        </p:nvSpPr>
        <p:spPr>
          <a:xfrm>
            <a:off x="457200" y="896112"/>
            <a:ext cx="11247120" cy="274320"/>
          </a:xfrm>
          <a:prstGeom prst="rect">
            <a:avLst/>
          </a:prstGeom>
          <a:noFill/>
          <a:ln/>
        </p:spPr>
        <p:txBody>
          <a:bodyPr wrap="square" lIns="0" tIns="0" rIns="0" bIns="0" rtlCol="0" anchor="ctr"/>
          <a:lstStyle/>
          <a:p>
            <a:pPr indent="0" marL="0">
              <a:buNone/>
            </a:pPr>
            <a:r>
              <a:rPr lang="en-US" sz="950" i="1" dirty="0">
                <a:solidFill>
                  <a:srgbClr val="6B7C93"/>
                </a:solidFill>
                <a:latin typeface="Calibri" pitchFamily="34" charset="0"/>
                <a:ea typeface="Calibri" pitchFamily="34" charset="-122"/>
                <a:cs typeface="Calibri" pitchFamily="34" charset="-120"/>
              </a:rPr>
              <a:t>Strategic location provides four-mode integration unavailable at any comparable Upper Midwest facility</a:t>
            </a:r>
            <a:endParaRPr lang="en-US" sz="950" dirty="0"/>
          </a:p>
        </p:txBody>
      </p:sp>
      <p:sp>
        <p:nvSpPr>
          <p:cNvPr id="6" name="Shape 4"/>
          <p:cNvSpPr/>
          <p:nvPr/>
        </p:nvSpPr>
        <p:spPr>
          <a:xfrm>
            <a:off x="457200" y="1234440"/>
            <a:ext cx="5669280" cy="2542032"/>
          </a:xfrm>
          <a:prstGeom prst="rect">
            <a:avLst/>
          </a:prstGeom>
          <a:solidFill>
            <a:srgbClr val="F7F8FA"/>
          </a:solidFill>
          <a:ln w="6350">
            <a:solidFill>
              <a:srgbClr val="D0D6DE"/>
            </a:solidFill>
            <a:prstDash val="solid"/>
          </a:ln>
        </p:spPr>
      </p:sp>
      <p:sp>
        <p:nvSpPr>
          <p:cNvPr id="7" name="Shape 5"/>
          <p:cNvSpPr/>
          <p:nvPr/>
        </p:nvSpPr>
        <p:spPr>
          <a:xfrm>
            <a:off x="457200" y="1234440"/>
            <a:ext cx="5669280" cy="36576"/>
          </a:xfrm>
          <a:prstGeom prst="rect">
            <a:avLst/>
          </a:prstGeom>
          <a:solidFill>
            <a:srgbClr val="0F4C81"/>
          </a:solidFill>
          <a:ln/>
        </p:spPr>
      </p:sp>
      <p:sp>
        <p:nvSpPr>
          <p:cNvPr id="8" name="Text 6"/>
          <p:cNvSpPr/>
          <p:nvPr/>
        </p:nvSpPr>
        <p:spPr>
          <a:xfrm>
            <a:off x="640080" y="1362456"/>
            <a:ext cx="2286000" cy="292608"/>
          </a:xfrm>
          <a:prstGeom prst="rect">
            <a:avLst/>
          </a:prstGeom>
          <a:noFill/>
          <a:ln/>
        </p:spPr>
        <p:txBody>
          <a:bodyPr wrap="square" lIns="0" tIns="0" rIns="0" bIns="0" rtlCol="0" anchor="ctr"/>
          <a:lstStyle/>
          <a:p>
            <a:pPr indent="0" marL="0">
              <a:buNone/>
            </a:pPr>
            <a:r>
              <a:rPr lang="en-US" sz="1100" b="1" spc="200" kern="0" dirty="0">
                <a:solidFill>
                  <a:srgbClr val="0F2341"/>
                </a:solidFill>
                <a:latin typeface="Calibri" pitchFamily="34" charset="0"/>
                <a:ea typeface="Calibri" pitchFamily="34" charset="-122"/>
                <a:cs typeface="Calibri" pitchFamily="34" charset="-120"/>
              </a:rPr>
              <a:t>RAIL</a:t>
            </a:r>
            <a:endParaRPr lang="en-US" sz="1100" dirty="0"/>
          </a:p>
        </p:txBody>
      </p:sp>
      <p:sp>
        <p:nvSpPr>
          <p:cNvPr id="9" name="Text 7"/>
          <p:cNvSpPr/>
          <p:nvPr/>
        </p:nvSpPr>
        <p:spPr>
          <a:xfrm>
            <a:off x="640080" y="1655064"/>
            <a:ext cx="5303520" cy="237744"/>
          </a:xfrm>
          <a:prstGeom prst="rect">
            <a:avLst/>
          </a:prstGeom>
          <a:noFill/>
          <a:ln/>
        </p:spPr>
        <p:txBody>
          <a:bodyPr wrap="square" lIns="0" tIns="0" rIns="0" bIns="0" rtlCol="0" anchor="ctr"/>
          <a:lstStyle/>
          <a:p>
            <a:pPr indent="0" marL="0">
              <a:buNone/>
            </a:pPr>
            <a:r>
              <a:rPr lang="en-US" sz="850" i="1" dirty="0">
                <a:solidFill>
                  <a:srgbClr val="6B7C93"/>
                </a:solidFill>
                <a:latin typeface="Calibri" pitchFamily="34" charset="0"/>
                <a:ea typeface="Calibri" pitchFamily="34" charset="-122"/>
                <a:cs typeface="Calibri" pitchFamily="34" charset="-120"/>
              </a:rPr>
              <a:t>CN Rail — Class I</a:t>
            </a:r>
            <a:endParaRPr lang="en-US" sz="850" dirty="0"/>
          </a:p>
        </p:txBody>
      </p:sp>
      <p:sp>
        <p:nvSpPr>
          <p:cNvPr id="10" name="Shape 8"/>
          <p:cNvSpPr/>
          <p:nvPr/>
        </p:nvSpPr>
        <p:spPr>
          <a:xfrm>
            <a:off x="640080" y="1929384"/>
            <a:ext cx="5166360" cy="9144"/>
          </a:xfrm>
          <a:prstGeom prst="rect">
            <a:avLst/>
          </a:prstGeom>
          <a:solidFill>
            <a:srgbClr val="D0D6DE"/>
          </a:solidFill>
          <a:ln/>
        </p:spPr>
      </p:sp>
      <p:sp>
        <p:nvSpPr>
          <p:cNvPr id="11" name="Text 9"/>
          <p:cNvSpPr/>
          <p:nvPr/>
        </p:nvSpPr>
        <p:spPr>
          <a:xfrm>
            <a:off x="640080" y="2011680"/>
            <a:ext cx="5257800" cy="804672"/>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Direct north–south service via CN Rail's transcontinental network. No Chicago interchange. Connects to both Canadian coasts and all major North American rail corridors. Container dwell time reduced to 2–3 days from 5–7 days via congested urban routing.</a:t>
            </a:r>
            <a:endParaRPr lang="en-US" sz="850" dirty="0"/>
          </a:p>
        </p:txBody>
      </p:sp>
      <p:sp>
        <p:nvSpPr>
          <p:cNvPr id="12" name="Shape 10"/>
          <p:cNvSpPr/>
          <p:nvPr/>
        </p:nvSpPr>
        <p:spPr>
          <a:xfrm>
            <a:off x="640080" y="2953512"/>
            <a:ext cx="1600200" cy="9144"/>
          </a:xfrm>
          <a:prstGeom prst="rect">
            <a:avLst/>
          </a:prstGeom>
          <a:solidFill>
            <a:srgbClr val="0F4C81"/>
          </a:solidFill>
          <a:ln/>
        </p:spPr>
      </p:sp>
      <p:sp>
        <p:nvSpPr>
          <p:cNvPr id="13" name="Text 11"/>
          <p:cNvSpPr/>
          <p:nvPr/>
        </p:nvSpPr>
        <p:spPr>
          <a:xfrm>
            <a:off x="640080" y="302666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Dwell Time</a:t>
            </a:r>
            <a:endParaRPr lang="en-US" sz="700" dirty="0"/>
          </a:p>
        </p:txBody>
      </p:sp>
      <p:sp>
        <p:nvSpPr>
          <p:cNvPr id="14" name="Text 12"/>
          <p:cNvSpPr/>
          <p:nvPr/>
        </p:nvSpPr>
        <p:spPr>
          <a:xfrm>
            <a:off x="640080" y="326440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2–3 days (vs. 5–7, Chicago)</a:t>
            </a:r>
            <a:endParaRPr lang="en-US" sz="800" dirty="0"/>
          </a:p>
        </p:txBody>
      </p:sp>
      <p:sp>
        <p:nvSpPr>
          <p:cNvPr id="15" name="Shape 13"/>
          <p:cNvSpPr/>
          <p:nvPr/>
        </p:nvSpPr>
        <p:spPr>
          <a:xfrm>
            <a:off x="2423160" y="2953512"/>
            <a:ext cx="1600200" cy="9144"/>
          </a:xfrm>
          <a:prstGeom prst="rect">
            <a:avLst/>
          </a:prstGeom>
          <a:solidFill>
            <a:srgbClr val="0F4C81"/>
          </a:solidFill>
          <a:ln/>
        </p:spPr>
      </p:sp>
      <p:sp>
        <p:nvSpPr>
          <p:cNvPr id="16" name="Text 14"/>
          <p:cNvSpPr/>
          <p:nvPr/>
        </p:nvSpPr>
        <p:spPr>
          <a:xfrm>
            <a:off x="2423160" y="302666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Cost Saving</a:t>
            </a:r>
            <a:endParaRPr lang="en-US" sz="700" dirty="0"/>
          </a:p>
        </p:txBody>
      </p:sp>
      <p:sp>
        <p:nvSpPr>
          <p:cNvPr id="17" name="Text 15"/>
          <p:cNvSpPr/>
          <p:nvPr/>
        </p:nvSpPr>
        <p:spPr>
          <a:xfrm>
            <a:off x="2423160" y="326440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$400–$500 per container</a:t>
            </a:r>
            <a:endParaRPr lang="en-US" sz="800" dirty="0"/>
          </a:p>
        </p:txBody>
      </p:sp>
      <p:sp>
        <p:nvSpPr>
          <p:cNvPr id="18" name="Shape 16"/>
          <p:cNvSpPr/>
          <p:nvPr/>
        </p:nvSpPr>
        <p:spPr>
          <a:xfrm>
            <a:off x="4206240" y="2953512"/>
            <a:ext cx="1600200" cy="9144"/>
          </a:xfrm>
          <a:prstGeom prst="rect">
            <a:avLst/>
          </a:prstGeom>
          <a:solidFill>
            <a:srgbClr val="0F4C81"/>
          </a:solidFill>
          <a:ln/>
        </p:spPr>
      </p:sp>
      <p:sp>
        <p:nvSpPr>
          <p:cNvPr id="19" name="Text 17"/>
          <p:cNvSpPr/>
          <p:nvPr/>
        </p:nvSpPr>
        <p:spPr>
          <a:xfrm>
            <a:off x="4206240" y="302666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Connectivity</a:t>
            </a:r>
            <a:endParaRPr lang="en-US" sz="700" dirty="0"/>
          </a:p>
        </p:txBody>
      </p:sp>
      <p:sp>
        <p:nvSpPr>
          <p:cNvPr id="20" name="Text 18"/>
          <p:cNvSpPr/>
          <p:nvPr/>
        </p:nvSpPr>
        <p:spPr>
          <a:xfrm>
            <a:off x="4206240" y="326440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Trans-Canada + US intermodal</a:t>
            </a:r>
            <a:endParaRPr lang="en-US" sz="800" dirty="0"/>
          </a:p>
        </p:txBody>
      </p:sp>
      <p:sp>
        <p:nvSpPr>
          <p:cNvPr id="21" name="Shape 19"/>
          <p:cNvSpPr/>
          <p:nvPr/>
        </p:nvSpPr>
        <p:spPr>
          <a:xfrm>
            <a:off x="6355080" y="1234440"/>
            <a:ext cx="5669280" cy="2542032"/>
          </a:xfrm>
          <a:prstGeom prst="rect">
            <a:avLst/>
          </a:prstGeom>
          <a:solidFill>
            <a:srgbClr val="F7F8FA"/>
          </a:solidFill>
          <a:ln w="6350">
            <a:solidFill>
              <a:srgbClr val="D0D6DE"/>
            </a:solidFill>
            <a:prstDash val="solid"/>
          </a:ln>
        </p:spPr>
      </p:sp>
      <p:sp>
        <p:nvSpPr>
          <p:cNvPr id="22" name="Shape 20"/>
          <p:cNvSpPr/>
          <p:nvPr/>
        </p:nvSpPr>
        <p:spPr>
          <a:xfrm>
            <a:off x="6355080" y="1234440"/>
            <a:ext cx="5669280" cy="36576"/>
          </a:xfrm>
          <a:prstGeom prst="rect">
            <a:avLst/>
          </a:prstGeom>
          <a:solidFill>
            <a:srgbClr val="0F4C81"/>
          </a:solidFill>
          <a:ln/>
        </p:spPr>
      </p:sp>
      <p:sp>
        <p:nvSpPr>
          <p:cNvPr id="23" name="Text 21"/>
          <p:cNvSpPr/>
          <p:nvPr/>
        </p:nvSpPr>
        <p:spPr>
          <a:xfrm>
            <a:off x="6537960" y="1362456"/>
            <a:ext cx="2286000" cy="292608"/>
          </a:xfrm>
          <a:prstGeom prst="rect">
            <a:avLst/>
          </a:prstGeom>
          <a:noFill/>
          <a:ln/>
        </p:spPr>
        <p:txBody>
          <a:bodyPr wrap="square" lIns="0" tIns="0" rIns="0" bIns="0" rtlCol="0" anchor="ctr"/>
          <a:lstStyle/>
          <a:p>
            <a:pPr indent="0" marL="0">
              <a:buNone/>
            </a:pPr>
            <a:r>
              <a:rPr lang="en-US" sz="1100" b="1" spc="200" kern="0" dirty="0">
                <a:solidFill>
                  <a:srgbClr val="0F2341"/>
                </a:solidFill>
                <a:latin typeface="Calibri" pitchFamily="34" charset="0"/>
                <a:ea typeface="Calibri" pitchFamily="34" charset="-122"/>
                <a:cs typeface="Calibri" pitchFamily="34" charset="-120"/>
              </a:rPr>
              <a:t>AIR</a:t>
            </a:r>
            <a:endParaRPr lang="en-US" sz="1100" dirty="0"/>
          </a:p>
        </p:txBody>
      </p:sp>
      <p:sp>
        <p:nvSpPr>
          <p:cNvPr id="24" name="Text 22"/>
          <p:cNvSpPr/>
          <p:nvPr/>
        </p:nvSpPr>
        <p:spPr>
          <a:xfrm>
            <a:off x="6537960" y="1655064"/>
            <a:ext cx="5303520" cy="237744"/>
          </a:xfrm>
          <a:prstGeom prst="rect">
            <a:avLst/>
          </a:prstGeom>
          <a:noFill/>
          <a:ln/>
        </p:spPr>
        <p:txBody>
          <a:bodyPr wrap="square" lIns="0" tIns="0" rIns="0" bIns="0" rtlCol="0" anchor="ctr"/>
          <a:lstStyle/>
          <a:p>
            <a:pPr indent="0" marL="0">
              <a:buNone/>
            </a:pPr>
            <a:r>
              <a:rPr lang="en-US" sz="850" i="1" dirty="0">
                <a:solidFill>
                  <a:srgbClr val="6B7C93"/>
                </a:solidFill>
                <a:latin typeface="Calibri" pitchFamily="34" charset="0"/>
                <a:ea typeface="Calibri" pitchFamily="34" charset="-122"/>
                <a:cs typeface="Calibri" pitchFamily="34" charset="-120"/>
              </a:rPr>
              <a:t>KINL — Falls International Airport (CBP)</a:t>
            </a:r>
            <a:endParaRPr lang="en-US" sz="850" dirty="0"/>
          </a:p>
        </p:txBody>
      </p:sp>
      <p:sp>
        <p:nvSpPr>
          <p:cNvPr id="25" name="Shape 23"/>
          <p:cNvSpPr/>
          <p:nvPr/>
        </p:nvSpPr>
        <p:spPr>
          <a:xfrm>
            <a:off x="6537960" y="1929384"/>
            <a:ext cx="5166360" cy="9144"/>
          </a:xfrm>
          <a:prstGeom prst="rect">
            <a:avLst/>
          </a:prstGeom>
          <a:solidFill>
            <a:srgbClr val="D0D6DE"/>
          </a:solidFill>
          <a:ln/>
        </p:spPr>
      </p:sp>
      <p:sp>
        <p:nvSpPr>
          <p:cNvPr id="26" name="Text 24"/>
          <p:cNvSpPr/>
          <p:nvPr/>
        </p:nvSpPr>
        <p:spPr>
          <a:xfrm>
            <a:off x="6537960" y="2011680"/>
            <a:ext cx="5257800" cy="804672"/>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Full US Customs &amp; Border Protection capability at Falls International Airport. Enables CBP-bonded cross-border air freight, expedited perishable and pharmaceutical handling, charter cargo, and e-commerce fulfillment. Strategic development of air cargo pooling network from Canadian origins.</a:t>
            </a:r>
            <a:endParaRPr lang="en-US" sz="850" dirty="0"/>
          </a:p>
        </p:txBody>
      </p:sp>
      <p:sp>
        <p:nvSpPr>
          <p:cNvPr id="27" name="Shape 25"/>
          <p:cNvSpPr/>
          <p:nvPr/>
        </p:nvSpPr>
        <p:spPr>
          <a:xfrm>
            <a:off x="6537960" y="2953512"/>
            <a:ext cx="1600200" cy="9144"/>
          </a:xfrm>
          <a:prstGeom prst="rect">
            <a:avLst/>
          </a:prstGeom>
          <a:solidFill>
            <a:srgbClr val="0F4C81"/>
          </a:solidFill>
          <a:ln/>
        </p:spPr>
      </p:sp>
      <p:sp>
        <p:nvSpPr>
          <p:cNvPr id="28" name="Text 26"/>
          <p:cNvSpPr/>
          <p:nvPr/>
        </p:nvSpPr>
        <p:spPr>
          <a:xfrm>
            <a:off x="6537960" y="302666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Cargo Types</a:t>
            </a:r>
            <a:endParaRPr lang="en-US" sz="700" dirty="0"/>
          </a:p>
        </p:txBody>
      </p:sp>
      <p:sp>
        <p:nvSpPr>
          <p:cNvPr id="29" name="Text 27"/>
          <p:cNvSpPr/>
          <p:nvPr/>
        </p:nvSpPr>
        <p:spPr>
          <a:xfrm>
            <a:off x="6537960" y="326440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Pharma · perishables · medical · e-commerce</a:t>
            </a:r>
            <a:endParaRPr lang="en-US" sz="800" dirty="0"/>
          </a:p>
        </p:txBody>
      </p:sp>
      <p:sp>
        <p:nvSpPr>
          <p:cNvPr id="30" name="Shape 28"/>
          <p:cNvSpPr/>
          <p:nvPr/>
        </p:nvSpPr>
        <p:spPr>
          <a:xfrm>
            <a:off x="8321040" y="2953512"/>
            <a:ext cx="1600200" cy="9144"/>
          </a:xfrm>
          <a:prstGeom prst="rect">
            <a:avLst/>
          </a:prstGeom>
          <a:solidFill>
            <a:srgbClr val="0F4C81"/>
          </a:solidFill>
          <a:ln/>
        </p:spPr>
      </p:sp>
      <p:sp>
        <p:nvSpPr>
          <p:cNvPr id="31" name="Text 29"/>
          <p:cNvSpPr/>
          <p:nvPr/>
        </p:nvSpPr>
        <p:spPr>
          <a:xfrm>
            <a:off x="8321040" y="302666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Customs</a:t>
            </a:r>
            <a:endParaRPr lang="en-US" sz="700" dirty="0"/>
          </a:p>
        </p:txBody>
      </p:sp>
      <p:sp>
        <p:nvSpPr>
          <p:cNvPr id="32" name="Text 30"/>
          <p:cNvSpPr/>
          <p:nvPr/>
        </p:nvSpPr>
        <p:spPr>
          <a:xfrm>
            <a:off x="8321040" y="326440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CBP-bonded terminal capability</a:t>
            </a:r>
            <a:endParaRPr lang="en-US" sz="800" dirty="0"/>
          </a:p>
        </p:txBody>
      </p:sp>
      <p:sp>
        <p:nvSpPr>
          <p:cNvPr id="33" name="Shape 31"/>
          <p:cNvSpPr/>
          <p:nvPr/>
        </p:nvSpPr>
        <p:spPr>
          <a:xfrm>
            <a:off x="10104120" y="2953512"/>
            <a:ext cx="1600200" cy="9144"/>
          </a:xfrm>
          <a:prstGeom prst="rect">
            <a:avLst/>
          </a:prstGeom>
          <a:solidFill>
            <a:srgbClr val="0F4C81"/>
          </a:solidFill>
          <a:ln/>
        </p:spPr>
      </p:sp>
      <p:sp>
        <p:nvSpPr>
          <p:cNvPr id="34" name="Text 32"/>
          <p:cNvSpPr/>
          <p:nvPr/>
        </p:nvSpPr>
        <p:spPr>
          <a:xfrm>
            <a:off x="10104120" y="302666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Advantage</a:t>
            </a:r>
            <a:endParaRPr lang="en-US" sz="700" dirty="0"/>
          </a:p>
        </p:txBody>
      </p:sp>
      <p:sp>
        <p:nvSpPr>
          <p:cNvPr id="35" name="Text 33"/>
          <p:cNvSpPr/>
          <p:nvPr/>
        </p:nvSpPr>
        <p:spPr>
          <a:xfrm>
            <a:off x="10104120" y="326440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Uncongested alternative to MSP</a:t>
            </a:r>
            <a:endParaRPr lang="en-US" sz="800" dirty="0"/>
          </a:p>
        </p:txBody>
      </p:sp>
      <p:sp>
        <p:nvSpPr>
          <p:cNvPr id="36" name="Shape 34"/>
          <p:cNvSpPr/>
          <p:nvPr/>
        </p:nvSpPr>
        <p:spPr>
          <a:xfrm>
            <a:off x="457200" y="3931920"/>
            <a:ext cx="5669280" cy="2542032"/>
          </a:xfrm>
          <a:prstGeom prst="rect">
            <a:avLst/>
          </a:prstGeom>
          <a:solidFill>
            <a:srgbClr val="F7F8FA"/>
          </a:solidFill>
          <a:ln w="6350">
            <a:solidFill>
              <a:srgbClr val="D0D6DE"/>
            </a:solidFill>
            <a:prstDash val="solid"/>
          </a:ln>
        </p:spPr>
      </p:sp>
      <p:sp>
        <p:nvSpPr>
          <p:cNvPr id="37" name="Shape 35"/>
          <p:cNvSpPr/>
          <p:nvPr/>
        </p:nvSpPr>
        <p:spPr>
          <a:xfrm>
            <a:off x="457200" y="3931920"/>
            <a:ext cx="5669280" cy="36576"/>
          </a:xfrm>
          <a:prstGeom prst="rect">
            <a:avLst/>
          </a:prstGeom>
          <a:solidFill>
            <a:srgbClr val="0F4C81"/>
          </a:solidFill>
          <a:ln/>
        </p:spPr>
      </p:sp>
      <p:sp>
        <p:nvSpPr>
          <p:cNvPr id="38" name="Text 36"/>
          <p:cNvSpPr/>
          <p:nvPr/>
        </p:nvSpPr>
        <p:spPr>
          <a:xfrm>
            <a:off x="640080" y="4059936"/>
            <a:ext cx="2286000" cy="292608"/>
          </a:xfrm>
          <a:prstGeom prst="rect">
            <a:avLst/>
          </a:prstGeom>
          <a:noFill/>
          <a:ln/>
        </p:spPr>
        <p:txBody>
          <a:bodyPr wrap="square" lIns="0" tIns="0" rIns="0" bIns="0" rtlCol="0" anchor="ctr"/>
          <a:lstStyle/>
          <a:p>
            <a:pPr indent="0" marL="0">
              <a:buNone/>
            </a:pPr>
            <a:r>
              <a:rPr lang="en-US" sz="1100" b="1" spc="200" kern="0" dirty="0">
                <a:solidFill>
                  <a:srgbClr val="0F2341"/>
                </a:solidFill>
                <a:latin typeface="Calibri" pitchFamily="34" charset="0"/>
                <a:ea typeface="Calibri" pitchFamily="34" charset="-122"/>
                <a:cs typeface="Calibri" pitchFamily="34" charset="-120"/>
              </a:rPr>
              <a:t>ROAD</a:t>
            </a:r>
            <a:endParaRPr lang="en-US" sz="1100" dirty="0"/>
          </a:p>
        </p:txBody>
      </p:sp>
      <p:sp>
        <p:nvSpPr>
          <p:cNvPr id="39" name="Text 37"/>
          <p:cNvSpPr/>
          <p:nvPr/>
        </p:nvSpPr>
        <p:spPr>
          <a:xfrm>
            <a:off x="640080" y="4352544"/>
            <a:ext cx="5303520" cy="237744"/>
          </a:xfrm>
          <a:prstGeom prst="rect">
            <a:avLst/>
          </a:prstGeom>
          <a:noFill/>
          <a:ln/>
        </p:spPr>
        <p:txBody>
          <a:bodyPr wrap="square" lIns="0" tIns="0" rIns="0" bIns="0" rtlCol="0" anchor="ctr"/>
          <a:lstStyle/>
          <a:p>
            <a:pPr indent="0" marL="0">
              <a:buNone/>
            </a:pPr>
            <a:r>
              <a:rPr lang="en-US" sz="850" i="1" dirty="0">
                <a:solidFill>
                  <a:srgbClr val="6B7C93"/>
                </a:solidFill>
                <a:latin typeface="Calibri" pitchFamily="34" charset="0"/>
                <a:ea typeface="Calibri" pitchFamily="34" charset="-122"/>
                <a:cs typeface="Calibri" pitchFamily="34" charset="-120"/>
              </a:rPr>
              <a:t>MN · ND · WI · Ontario Highway Network</a:t>
            </a:r>
            <a:endParaRPr lang="en-US" sz="850" dirty="0"/>
          </a:p>
        </p:txBody>
      </p:sp>
      <p:sp>
        <p:nvSpPr>
          <p:cNvPr id="40" name="Shape 38"/>
          <p:cNvSpPr/>
          <p:nvPr/>
        </p:nvSpPr>
        <p:spPr>
          <a:xfrm>
            <a:off x="640080" y="4626864"/>
            <a:ext cx="5166360" cy="9144"/>
          </a:xfrm>
          <a:prstGeom prst="rect">
            <a:avLst/>
          </a:prstGeom>
          <a:solidFill>
            <a:srgbClr val="D0D6DE"/>
          </a:solidFill>
          <a:ln/>
        </p:spPr>
      </p:sp>
      <p:sp>
        <p:nvSpPr>
          <p:cNvPr id="41" name="Text 39"/>
          <p:cNvSpPr/>
          <p:nvPr/>
        </p:nvSpPr>
        <p:spPr>
          <a:xfrm>
            <a:off x="640080" y="4709160"/>
            <a:ext cx="5257800" cy="804672"/>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Immediate access to Minnesota, North Dakota, Wisconsin, and Ontario provincial highway corridors. Optimal for regional distribution, cross-docking, and last-mile optimization. Reduces fuel costs and transit time versus routing through congested metropolitan hubs.</a:t>
            </a:r>
            <a:endParaRPr lang="en-US" sz="850" dirty="0"/>
          </a:p>
        </p:txBody>
      </p:sp>
      <p:sp>
        <p:nvSpPr>
          <p:cNvPr id="42" name="Shape 40"/>
          <p:cNvSpPr/>
          <p:nvPr/>
        </p:nvSpPr>
        <p:spPr>
          <a:xfrm>
            <a:off x="640080" y="5650992"/>
            <a:ext cx="1600200" cy="9144"/>
          </a:xfrm>
          <a:prstGeom prst="rect">
            <a:avLst/>
          </a:prstGeom>
          <a:solidFill>
            <a:srgbClr val="0F4C81"/>
          </a:solidFill>
          <a:ln/>
        </p:spPr>
      </p:sp>
      <p:sp>
        <p:nvSpPr>
          <p:cNvPr id="43" name="Text 41"/>
          <p:cNvSpPr/>
          <p:nvPr/>
        </p:nvSpPr>
        <p:spPr>
          <a:xfrm>
            <a:off x="640080" y="572414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Coverage</a:t>
            </a:r>
            <a:endParaRPr lang="en-US" sz="700" dirty="0"/>
          </a:p>
        </p:txBody>
      </p:sp>
      <p:sp>
        <p:nvSpPr>
          <p:cNvPr id="44" name="Text 42"/>
          <p:cNvSpPr/>
          <p:nvPr/>
        </p:nvSpPr>
        <p:spPr>
          <a:xfrm>
            <a:off x="640080" y="596188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4-state + Ontario corridor</a:t>
            </a:r>
            <a:endParaRPr lang="en-US" sz="800" dirty="0"/>
          </a:p>
        </p:txBody>
      </p:sp>
      <p:sp>
        <p:nvSpPr>
          <p:cNvPr id="45" name="Shape 43"/>
          <p:cNvSpPr/>
          <p:nvPr/>
        </p:nvSpPr>
        <p:spPr>
          <a:xfrm>
            <a:off x="2423160" y="5650992"/>
            <a:ext cx="1600200" cy="9144"/>
          </a:xfrm>
          <a:prstGeom prst="rect">
            <a:avLst/>
          </a:prstGeom>
          <a:solidFill>
            <a:srgbClr val="0F4C81"/>
          </a:solidFill>
          <a:ln/>
        </p:spPr>
      </p:sp>
      <p:sp>
        <p:nvSpPr>
          <p:cNvPr id="46" name="Text 44"/>
          <p:cNvSpPr/>
          <p:nvPr/>
        </p:nvSpPr>
        <p:spPr>
          <a:xfrm>
            <a:off x="2423160" y="572414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Application</a:t>
            </a:r>
            <a:endParaRPr lang="en-US" sz="700" dirty="0"/>
          </a:p>
        </p:txBody>
      </p:sp>
      <p:sp>
        <p:nvSpPr>
          <p:cNvPr id="47" name="Text 45"/>
          <p:cNvSpPr/>
          <p:nvPr/>
        </p:nvSpPr>
        <p:spPr>
          <a:xfrm>
            <a:off x="2423160" y="596188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Cross-docking · last-mile · distribution</a:t>
            </a:r>
            <a:endParaRPr lang="en-US" sz="800" dirty="0"/>
          </a:p>
        </p:txBody>
      </p:sp>
      <p:sp>
        <p:nvSpPr>
          <p:cNvPr id="48" name="Shape 46"/>
          <p:cNvSpPr/>
          <p:nvPr/>
        </p:nvSpPr>
        <p:spPr>
          <a:xfrm>
            <a:off x="4206240" y="5650992"/>
            <a:ext cx="1600200" cy="9144"/>
          </a:xfrm>
          <a:prstGeom prst="rect">
            <a:avLst/>
          </a:prstGeom>
          <a:solidFill>
            <a:srgbClr val="0F4C81"/>
          </a:solidFill>
          <a:ln/>
        </p:spPr>
      </p:sp>
      <p:sp>
        <p:nvSpPr>
          <p:cNvPr id="49" name="Text 47"/>
          <p:cNvSpPr/>
          <p:nvPr/>
        </p:nvSpPr>
        <p:spPr>
          <a:xfrm>
            <a:off x="4206240" y="572414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Advantage</a:t>
            </a:r>
            <a:endParaRPr lang="en-US" sz="700" dirty="0"/>
          </a:p>
        </p:txBody>
      </p:sp>
      <p:sp>
        <p:nvSpPr>
          <p:cNvPr id="50" name="Text 48"/>
          <p:cNvSpPr/>
          <p:nvPr/>
        </p:nvSpPr>
        <p:spPr>
          <a:xfrm>
            <a:off x="4206240" y="596188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No urban congestion penalty</a:t>
            </a:r>
            <a:endParaRPr lang="en-US" sz="800" dirty="0"/>
          </a:p>
        </p:txBody>
      </p:sp>
      <p:sp>
        <p:nvSpPr>
          <p:cNvPr id="51" name="Shape 49"/>
          <p:cNvSpPr/>
          <p:nvPr/>
        </p:nvSpPr>
        <p:spPr>
          <a:xfrm>
            <a:off x="6355080" y="3931920"/>
            <a:ext cx="5669280" cy="2542032"/>
          </a:xfrm>
          <a:prstGeom prst="rect">
            <a:avLst/>
          </a:prstGeom>
          <a:solidFill>
            <a:srgbClr val="F7F8FA"/>
          </a:solidFill>
          <a:ln w="6350">
            <a:solidFill>
              <a:srgbClr val="D0D6DE"/>
            </a:solidFill>
            <a:prstDash val="solid"/>
          </a:ln>
        </p:spPr>
      </p:sp>
      <p:sp>
        <p:nvSpPr>
          <p:cNvPr id="52" name="Shape 50"/>
          <p:cNvSpPr/>
          <p:nvPr/>
        </p:nvSpPr>
        <p:spPr>
          <a:xfrm>
            <a:off x="6355080" y="3931920"/>
            <a:ext cx="5669280" cy="36576"/>
          </a:xfrm>
          <a:prstGeom prst="rect">
            <a:avLst/>
          </a:prstGeom>
          <a:solidFill>
            <a:srgbClr val="0F4C81"/>
          </a:solidFill>
          <a:ln/>
        </p:spPr>
      </p:sp>
      <p:sp>
        <p:nvSpPr>
          <p:cNvPr id="53" name="Text 51"/>
          <p:cNvSpPr/>
          <p:nvPr/>
        </p:nvSpPr>
        <p:spPr>
          <a:xfrm>
            <a:off x="6537960" y="4059936"/>
            <a:ext cx="2286000" cy="292608"/>
          </a:xfrm>
          <a:prstGeom prst="rect">
            <a:avLst/>
          </a:prstGeom>
          <a:noFill/>
          <a:ln/>
        </p:spPr>
        <p:txBody>
          <a:bodyPr wrap="square" lIns="0" tIns="0" rIns="0" bIns="0" rtlCol="0" anchor="ctr"/>
          <a:lstStyle/>
          <a:p>
            <a:pPr indent="0" marL="0">
              <a:buNone/>
            </a:pPr>
            <a:r>
              <a:rPr lang="en-US" sz="1100" b="1" spc="200" kern="0" dirty="0">
                <a:solidFill>
                  <a:srgbClr val="0F2341"/>
                </a:solidFill>
                <a:latin typeface="Calibri" pitchFamily="34" charset="0"/>
                <a:ea typeface="Calibri" pitchFamily="34" charset="-122"/>
                <a:cs typeface="Calibri" pitchFamily="34" charset="-120"/>
              </a:rPr>
              <a:t>WATER</a:t>
            </a:r>
            <a:endParaRPr lang="en-US" sz="1100" dirty="0"/>
          </a:p>
        </p:txBody>
      </p:sp>
      <p:sp>
        <p:nvSpPr>
          <p:cNvPr id="54" name="Text 52"/>
          <p:cNvSpPr/>
          <p:nvPr/>
        </p:nvSpPr>
        <p:spPr>
          <a:xfrm>
            <a:off x="6537960" y="4352544"/>
            <a:ext cx="5303520" cy="237744"/>
          </a:xfrm>
          <a:prstGeom prst="rect">
            <a:avLst/>
          </a:prstGeom>
          <a:noFill/>
          <a:ln/>
        </p:spPr>
        <p:txBody>
          <a:bodyPr wrap="square" lIns="0" tIns="0" rIns="0" bIns="0" rtlCol="0" anchor="ctr"/>
          <a:lstStyle/>
          <a:p>
            <a:pPr indent="0" marL="0">
              <a:buNone/>
            </a:pPr>
            <a:r>
              <a:rPr lang="en-US" sz="850" i="1" dirty="0">
                <a:solidFill>
                  <a:srgbClr val="6B7C93"/>
                </a:solidFill>
                <a:latin typeface="Calibri" pitchFamily="34" charset="0"/>
                <a:ea typeface="Calibri" pitchFamily="34" charset="-122"/>
                <a:cs typeface="Calibri" pitchFamily="34" charset="-120"/>
              </a:rPr>
              <a:t>Duluth–Superior Seaway Port → St. Lawrence Seaway</a:t>
            </a:r>
            <a:endParaRPr lang="en-US" sz="850" dirty="0"/>
          </a:p>
        </p:txBody>
      </p:sp>
      <p:sp>
        <p:nvSpPr>
          <p:cNvPr id="55" name="Shape 53"/>
          <p:cNvSpPr/>
          <p:nvPr/>
        </p:nvSpPr>
        <p:spPr>
          <a:xfrm>
            <a:off x="6537960" y="4626864"/>
            <a:ext cx="5166360" cy="9144"/>
          </a:xfrm>
          <a:prstGeom prst="rect">
            <a:avLst/>
          </a:prstGeom>
          <a:solidFill>
            <a:srgbClr val="D0D6DE"/>
          </a:solidFill>
          <a:ln/>
        </p:spPr>
      </p:sp>
      <p:sp>
        <p:nvSpPr>
          <p:cNvPr id="56" name="Text 54"/>
          <p:cNvSpPr/>
          <p:nvPr/>
        </p:nvSpPr>
        <p:spPr>
          <a:xfrm>
            <a:off x="6537960" y="4709160"/>
            <a:ext cx="5257800" cy="804672"/>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Direct link to the Port of Duluth–Superior — the largest port on the Great Lakes by tonnage — providing access to the St. Lawrence Seaway and global maritime trade routes. Phase 3 establishes a private rail-served terminal with container, reefer, bulk, and breakbulk capability. Each vessel movement displaces hundreds of truck trips, reducing both cost and emissions.</a:t>
            </a:r>
            <a:endParaRPr lang="en-US" sz="850" dirty="0"/>
          </a:p>
        </p:txBody>
      </p:sp>
      <p:sp>
        <p:nvSpPr>
          <p:cNvPr id="57" name="Shape 55"/>
          <p:cNvSpPr/>
          <p:nvPr/>
        </p:nvSpPr>
        <p:spPr>
          <a:xfrm>
            <a:off x="6537960" y="5650992"/>
            <a:ext cx="1600200" cy="9144"/>
          </a:xfrm>
          <a:prstGeom prst="rect">
            <a:avLst/>
          </a:prstGeom>
          <a:solidFill>
            <a:srgbClr val="0F4C81"/>
          </a:solidFill>
          <a:ln/>
        </p:spPr>
      </p:sp>
      <p:sp>
        <p:nvSpPr>
          <p:cNvPr id="58" name="Text 56"/>
          <p:cNvSpPr/>
          <p:nvPr/>
        </p:nvSpPr>
        <p:spPr>
          <a:xfrm>
            <a:off x="6537960" y="572414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Annual Volume</a:t>
            </a:r>
            <a:endParaRPr lang="en-US" sz="700" dirty="0"/>
          </a:p>
        </p:txBody>
      </p:sp>
      <p:sp>
        <p:nvSpPr>
          <p:cNvPr id="59" name="Text 57"/>
          <p:cNvSpPr/>
          <p:nvPr/>
        </p:nvSpPr>
        <p:spPr>
          <a:xfrm>
            <a:off x="6537960" y="596188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160M+ tons on Great Lakes system</a:t>
            </a:r>
            <a:endParaRPr lang="en-US" sz="800" dirty="0"/>
          </a:p>
        </p:txBody>
      </p:sp>
      <p:sp>
        <p:nvSpPr>
          <p:cNvPr id="60" name="Shape 58"/>
          <p:cNvSpPr/>
          <p:nvPr/>
        </p:nvSpPr>
        <p:spPr>
          <a:xfrm>
            <a:off x="8321040" y="5650992"/>
            <a:ext cx="1600200" cy="9144"/>
          </a:xfrm>
          <a:prstGeom prst="rect">
            <a:avLst/>
          </a:prstGeom>
          <a:solidFill>
            <a:srgbClr val="0F4C81"/>
          </a:solidFill>
          <a:ln/>
        </p:spPr>
      </p:sp>
      <p:sp>
        <p:nvSpPr>
          <p:cNvPr id="61" name="Text 59"/>
          <p:cNvSpPr/>
          <p:nvPr/>
        </p:nvSpPr>
        <p:spPr>
          <a:xfrm>
            <a:off x="8321040" y="572414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Cargo Types</a:t>
            </a:r>
            <a:endParaRPr lang="en-US" sz="700" dirty="0"/>
          </a:p>
        </p:txBody>
      </p:sp>
      <p:sp>
        <p:nvSpPr>
          <p:cNvPr id="62" name="Text 60"/>
          <p:cNvSpPr/>
          <p:nvPr/>
        </p:nvSpPr>
        <p:spPr>
          <a:xfrm>
            <a:off x="8321040" y="596188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Container · reefer · bulk · breakbulk</a:t>
            </a:r>
            <a:endParaRPr lang="en-US" sz="800" dirty="0"/>
          </a:p>
        </p:txBody>
      </p:sp>
      <p:sp>
        <p:nvSpPr>
          <p:cNvPr id="63" name="Shape 61"/>
          <p:cNvSpPr/>
          <p:nvPr/>
        </p:nvSpPr>
        <p:spPr>
          <a:xfrm>
            <a:off x="10104120" y="5650992"/>
            <a:ext cx="1600200" cy="9144"/>
          </a:xfrm>
          <a:prstGeom prst="rect">
            <a:avLst/>
          </a:prstGeom>
          <a:solidFill>
            <a:srgbClr val="0F4C81"/>
          </a:solidFill>
          <a:ln/>
        </p:spPr>
      </p:sp>
      <p:sp>
        <p:nvSpPr>
          <p:cNvPr id="64" name="Text 62"/>
          <p:cNvSpPr/>
          <p:nvPr/>
        </p:nvSpPr>
        <p:spPr>
          <a:xfrm>
            <a:off x="10104120" y="5724144"/>
            <a:ext cx="1600200" cy="219456"/>
          </a:xfrm>
          <a:prstGeom prst="rect">
            <a:avLst/>
          </a:prstGeom>
          <a:noFill/>
          <a:ln/>
        </p:spPr>
        <p:txBody>
          <a:bodyPr wrap="square" lIns="0" tIns="0" rIns="0" bIns="0" rtlCol="0" anchor="ctr"/>
          <a:lstStyle/>
          <a:p>
            <a:pPr indent="0" marL="0">
              <a:buNone/>
            </a:pPr>
            <a:r>
              <a:rPr lang="en-US" sz="700" spc="50" kern="0" dirty="0">
                <a:solidFill>
                  <a:srgbClr val="6B7C93"/>
                </a:solidFill>
                <a:latin typeface="Calibri" pitchFamily="34" charset="0"/>
                <a:ea typeface="Calibri" pitchFamily="34" charset="-122"/>
                <a:cs typeface="Calibri" pitchFamily="34" charset="-120"/>
              </a:rPr>
              <a:t>Global Access</a:t>
            </a:r>
            <a:endParaRPr lang="en-US" sz="700" dirty="0"/>
          </a:p>
        </p:txBody>
      </p:sp>
      <p:sp>
        <p:nvSpPr>
          <p:cNvPr id="65" name="Text 63"/>
          <p:cNvSpPr/>
          <p:nvPr/>
        </p:nvSpPr>
        <p:spPr>
          <a:xfrm>
            <a:off x="10104120" y="5961888"/>
            <a:ext cx="1600200" cy="384048"/>
          </a:xfrm>
          <a:prstGeom prst="rect">
            <a:avLst/>
          </a:prstGeom>
          <a:noFill/>
          <a:ln/>
        </p:spPr>
        <p:txBody>
          <a:bodyPr wrap="square" lIns="0" tIns="0" rIns="0" bIns="0" rtlCol="0" anchor="ctr"/>
          <a:lstStyle/>
          <a:p>
            <a:pPr indent="0" marL="0">
              <a:buNone/>
            </a:pPr>
            <a:r>
              <a:rPr lang="en-US" sz="800" b="1" dirty="0">
                <a:solidFill>
                  <a:srgbClr val="0F2341"/>
                </a:solidFill>
                <a:latin typeface="Calibri" pitchFamily="34" charset="0"/>
                <a:ea typeface="Calibri" pitchFamily="34" charset="-122"/>
                <a:cs typeface="Calibri" pitchFamily="34" charset="-120"/>
              </a:rPr>
              <a:t>Europe via St. Lawrence Seaway</a:t>
            </a:r>
            <a:endParaRPr lang="en-US" sz="800" dirty="0"/>
          </a:p>
        </p:txBody>
      </p:sp>
      <p:sp>
        <p:nvSpPr>
          <p:cNvPr id="66" name="Shape 64"/>
          <p:cNvSpPr/>
          <p:nvPr/>
        </p:nvSpPr>
        <p:spPr>
          <a:xfrm>
            <a:off x="0" y="6656832"/>
            <a:ext cx="12161520" cy="201168"/>
          </a:xfrm>
          <a:prstGeom prst="rect">
            <a:avLst/>
          </a:prstGeom>
          <a:solidFill>
            <a:srgbClr val="0F2341"/>
          </a:solidFill>
          <a:ln/>
        </p:spPr>
      </p:sp>
      <p:sp>
        <p:nvSpPr>
          <p:cNvPr id="67" name="Text 65"/>
          <p:cNvSpPr/>
          <p:nvPr/>
        </p:nvSpPr>
        <p:spPr>
          <a:xfrm>
            <a:off x="365760" y="6675120"/>
            <a:ext cx="10972800" cy="164592"/>
          </a:xfrm>
          <a:prstGeom prst="rect">
            <a:avLst/>
          </a:prstGeom>
          <a:noFill/>
          <a:ln/>
        </p:spPr>
        <p:txBody>
          <a:bodyPr wrap="square" lIns="0" tIns="0" rIns="0" bIns="0" rtlCol="0" anchor="ctr"/>
          <a:lstStyle/>
          <a:p>
            <a:pPr indent="0" marL="0">
              <a:buNone/>
            </a:pPr>
            <a:r>
              <a:rPr lang="en-US" sz="650" dirty="0">
                <a:solidFill>
                  <a:srgbClr val="8FA8C0"/>
                </a:solidFill>
                <a:latin typeface="Calibri" pitchFamily="34" charset="0"/>
                <a:ea typeface="Calibri" pitchFamily="34" charset="-122"/>
                <a:cs typeface="Calibri" pitchFamily="34" charset="-120"/>
              </a:rPr>
              <a:t>CONFIDENTIAL  |  INTERNATIONAL FALLS MULTIMODAL LOGISTICS HUB &amp; FTZ  |  ONESIMUS CORPORATION  |  ICM FORUM #12  |  APRIL 2026</a:t>
            </a:r>
            <a:endParaRPr lang="en-US" sz="650" dirty="0"/>
          </a:p>
        </p:txBody>
      </p:sp>
      <p:sp>
        <p:nvSpPr>
          <p:cNvPr id="68" name="Text 66"/>
          <p:cNvSpPr/>
          <p:nvPr/>
        </p:nvSpPr>
        <p:spPr>
          <a:xfrm>
            <a:off x="11430000" y="6675120"/>
            <a:ext cx="548640" cy="164592"/>
          </a:xfrm>
          <a:prstGeom prst="rect">
            <a:avLst/>
          </a:prstGeom>
          <a:noFill/>
          <a:ln/>
        </p:spPr>
        <p:txBody>
          <a:bodyPr wrap="square" lIns="0" tIns="0" rIns="0" bIns="0" rtlCol="0" anchor="ctr"/>
          <a:lstStyle/>
          <a:p>
            <a:pPr algn="r" indent="0" marL="0">
              <a:buNone/>
            </a:pPr>
            <a:r>
              <a:rPr lang="en-US" sz="650" dirty="0">
                <a:solidFill>
                  <a:srgbClr val="8FA8C0"/>
                </a:solidFill>
                <a:latin typeface="Calibri" pitchFamily="34" charset="0"/>
                <a:ea typeface="Calibri" pitchFamily="34" charset="-122"/>
                <a:cs typeface="Calibri" pitchFamily="34" charset="-120"/>
              </a:rPr>
              <a:t>6</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61520" cy="54864"/>
          </a:xfrm>
          <a:prstGeom prst="rect">
            <a:avLst/>
          </a:prstGeom>
          <a:solidFill>
            <a:srgbClr val="0F4C81"/>
          </a:solidFill>
          <a:ln/>
        </p:spPr>
      </p:sp>
      <p:sp>
        <p:nvSpPr>
          <p:cNvPr id="3" name="Text 1"/>
          <p:cNvSpPr/>
          <p:nvPr/>
        </p:nvSpPr>
        <p:spPr>
          <a:xfrm>
            <a:off x="457200" y="201168"/>
            <a:ext cx="11247120" cy="566928"/>
          </a:xfrm>
          <a:prstGeom prst="rect">
            <a:avLst/>
          </a:prstGeom>
          <a:noFill/>
          <a:ln/>
        </p:spPr>
        <p:txBody>
          <a:bodyPr wrap="square" lIns="0" tIns="0" rIns="0" bIns="0" rtlCol="0" anchor="ctr"/>
          <a:lstStyle/>
          <a:p>
            <a:pPr indent="0" marL="0">
              <a:buNone/>
            </a:pPr>
            <a:r>
              <a:rPr lang="en-US" sz="2000" b="1" dirty="0">
                <a:solidFill>
                  <a:srgbClr val="0F2341"/>
                </a:solidFill>
                <a:latin typeface="Calibri" pitchFamily="34" charset="0"/>
                <a:ea typeface="Calibri" pitchFamily="34" charset="-122"/>
                <a:cs typeface="Calibri" pitchFamily="34" charset="-120"/>
              </a:rPr>
              <a:t>Global Feeder Network</a:t>
            </a:r>
            <a:endParaRPr lang="en-US" sz="2000" dirty="0"/>
          </a:p>
        </p:txBody>
      </p:sp>
      <p:sp>
        <p:nvSpPr>
          <p:cNvPr id="4" name="Shape 2"/>
          <p:cNvSpPr/>
          <p:nvPr/>
        </p:nvSpPr>
        <p:spPr>
          <a:xfrm>
            <a:off x="457200" y="822960"/>
            <a:ext cx="11247120" cy="9144"/>
          </a:xfrm>
          <a:prstGeom prst="rect">
            <a:avLst/>
          </a:prstGeom>
          <a:solidFill>
            <a:srgbClr val="D0D6DE"/>
          </a:solidFill>
          <a:ln/>
        </p:spPr>
      </p:sp>
      <p:sp>
        <p:nvSpPr>
          <p:cNvPr id="5" name="Text 3"/>
          <p:cNvSpPr/>
          <p:nvPr/>
        </p:nvSpPr>
        <p:spPr>
          <a:xfrm>
            <a:off x="457200" y="896112"/>
            <a:ext cx="11247120" cy="274320"/>
          </a:xfrm>
          <a:prstGeom prst="rect">
            <a:avLst/>
          </a:prstGeom>
          <a:noFill/>
          <a:ln/>
        </p:spPr>
        <p:txBody>
          <a:bodyPr wrap="square" lIns="0" tIns="0" rIns="0" bIns="0" rtlCol="0" anchor="ctr"/>
          <a:lstStyle/>
          <a:p>
            <a:pPr indent="0" marL="0">
              <a:buNone/>
            </a:pPr>
            <a:r>
              <a:rPr lang="en-US" sz="950" i="1" dirty="0">
                <a:solidFill>
                  <a:srgbClr val="6B7C93"/>
                </a:solidFill>
                <a:latin typeface="Calibri" pitchFamily="34" charset="0"/>
                <a:ea typeface="Calibri" pitchFamily="34" charset="-122"/>
                <a:cs typeface="Calibri" pitchFamily="34" charset="-120"/>
              </a:rPr>
              <a:t>Existing international partnerships eliminate greenfield demand risk — cargo flows from day one</a:t>
            </a:r>
            <a:endParaRPr lang="en-US" sz="950" dirty="0"/>
          </a:p>
        </p:txBody>
      </p:sp>
      <p:sp>
        <p:nvSpPr>
          <p:cNvPr id="6" name="Shape 4"/>
          <p:cNvSpPr/>
          <p:nvPr/>
        </p:nvSpPr>
        <p:spPr>
          <a:xfrm>
            <a:off x="3200400" y="1261872"/>
            <a:ext cx="5760720" cy="1170432"/>
          </a:xfrm>
          <a:prstGeom prst="rect">
            <a:avLst/>
          </a:prstGeom>
          <a:solidFill>
            <a:srgbClr val="0F2341"/>
          </a:solidFill>
          <a:ln/>
        </p:spPr>
      </p:sp>
      <p:sp>
        <p:nvSpPr>
          <p:cNvPr id="7" name="Shape 5"/>
          <p:cNvSpPr/>
          <p:nvPr/>
        </p:nvSpPr>
        <p:spPr>
          <a:xfrm>
            <a:off x="3200400" y="1261872"/>
            <a:ext cx="5760720" cy="54864"/>
          </a:xfrm>
          <a:prstGeom prst="rect">
            <a:avLst/>
          </a:prstGeom>
          <a:solidFill>
            <a:srgbClr val="0F4C81"/>
          </a:solidFill>
          <a:ln/>
        </p:spPr>
      </p:sp>
      <p:sp>
        <p:nvSpPr>
          <p:cNvPr id="8" name="Text 6"/>
          <p:cNvSpPr/>
          <p:nvPr/>
        </p:nvSpPr>
        <p:spPr>
          <a:xfrm>
            <a:off x="3291840" y="1389888"/>
            <a:ext cx="5577840" cy="292608"/>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Calibri" pitchFamily="34" charset="0"/>
                <a:ea typeface="Calibri" pitchFamily="34" charset="-122"/>
                <a:cs typeface="Calibri" pitchFamily="34" charset="-120"/>
              </a:rPr>
              <a:t>INTERNATIONAL FALLS MULTIMODAL HUB &amp; FTZ</a:t>
            </a:r>
            <a:endParaRPr lang="en-US" sz="900" dirty="0"/>
          </a:p>
        </p:txBody>
      </p:sp>
      <p:sp>
        <p:nvSpPr>
          <p:cNvPr id="9" name="Text 7"/>
          <p:cNvSpPr/>
          <p:nvPr/>
        </p:nvSpPr>
        <p:spPr>
          <a:xfrm>
            <a:off x="3291840" y="1719072"/>
            <a:ext cx="5577840" cy="256032"/>
          </a:xfrm>
          <a:prstGeom prst="rect">
            <a:avLst/>
          </a:prstGeom>
          <a:noFill/>
          <a:ln/>
        </p:spPr>
        <p:txBody>
          <a:bodyPr wrap="square" lIns="0" tIns="0" rIns="0" bIns="0" rtlCol="0" anchor="ctr"/>
          <a:lstStyle/>
          <a:p>
            <a:pPr algn="ctr" indent="0" marL="0">
              <a:buNone/>
            </a:pPr>
            <a:r>
              <a:rPr lang="en-US" sz="850" dirty="0">
                <a:solidFill>
                  <a:srgbClr val="8FA8C0"/>
                </a:solidFill>
                <a:latin typeface="Calibri" pitchFamily="34" charset="0"/>
                <a:ea typeface="Calibri" pitchFamily="34" charset="-122"/>
                <a:cs typeface="Calibri" pitchFamily="34" charset="-120"/>
              </a:rPr>
              <a:t>Minnesota, USA  ·  FTZ  ·  CBP-Bonded  ·  Rail · Road · Air · Water</a:t>
            </a:r>
            <a:endParaRPr lang="en-US" sz="850" dirty="0"/>
          </a:p>
        </p:txBody>
      </p:sp>
      <p:sp>
        <p:nvSpPr>
          <p:cNvPr id="10" name="Text 8"/>
          <p:cNvSpPr/>
          <p:nvPr/>
        </p:nvSpPr>
        <p:spPr>
          <a:xfrm>
            <a:off x="3291840" y="1993392"/>
            <a:ext cx="5577840" cy="365760"/>
          </a:xfrm>
          <a:prstGeom prst="rect">
            <a:avLst/>
          </a:prstGeom>
          <a:noFill/>
          <a:ln/>
        </p:spPr>
        <p:txBody>
          <a:bodyPr wrap="square" lIns="0" tIns="0" rIns="0" bIns="0" rtlCol="0" anchor="ctr"/>
          <a:lstStyle/>
          <a:p>
            <a:pPr algn="ctr" indent="0" marL="0">
              <a:buNone/>
            </a:pPr>
            <a:r>
              <a:rPr lang="en-US" sz="850" dirty="0">
                <a:solidFill>
                  <a:srgbClr val="8FA8C0"/>
                </a:solidFill>
                <a:latin typeface="Calibri" pitchFamily="34" charset="0"/>
                <a:ea typeface="Calibri" pitchFamily="34" charset="-122"/>
                <a:cs typeface="Calibri" pitchFamily="34" charset="-120"/>
              </a:rPr>
              <a:t>US Distribution + Last Mile (Onesimus, all 50 states)</a:t>
            </a:r>
            <a:endParaRPr lang="en-US" sz="850" dirty="0"/>
          </a:p>
        </p:txBody>
      </p:sp>
      <p:sp>
        <p:nvSpPr>
          <p:cNvPr id="11" name="Shape 9"/>
          <p:cNvSpPr/>
          <p:nvPr/>
        </p:nvSpPr>
        <p:spPr>
          <a:xfrm>
            <a:off x="365760" y="2633472"/>
            <a:ext cx="2743200" cy="3858768"/>
          </a:xfrm>
          <a:prstGeom prst="rect">
            <a:avLst/>
          </a:prstGeom>
          <a:solidFill>
            <a:srgbClr val="FFFFFF"/>
          </a:solidFill>
          <a:ln w="6350">
            <a:solidFill>
              <a:srgbClr val="D0D6DE"/>
            </a:solidFill>
            <a:prstDash val="solid"/>
          </a:ln>
        </p:spPr>
      </p:sp>
      <p:sp>
        <p:nvSpPr>
          <p:cNvPr id="12" name="Shape 10"/>
          <p:cNvSpPr/>
          <p:nvPr/>
        </p:nvSpPr>
        <p:spPr>
          <a:xfrm>
            <a:off x="365760" y="2633472"/>
            <a:ext cx="2743200" cy="36576"/>
          </a:xfrm>
          <a:prstGeom prst="rect">
            <a:avLst/>
          </a:prstGeom>
          <a:solidFill>
            <a:srgbClr val="0F4C81"/>
          </a:solidFill>
          <a:ln/>
        </p:spPr>
      </p:sp>
      <p:sp>
        <p:nvSpPr>
          <p:cNvPr id="13" name="Text 11"/>
          <p:cNvSpPr/>
          <p:nvPr/>
        </p:nvSpPr>
        <p:spPr>
          <a:xfrm>
            <a:off x="502920" y="2743200"/>
            <a:ext cx="2468880" cy="237744"/>
          </a:xfrm>
          <a:prstGeom prst="rect">
            <a:avLst/>
          </a:prstGeom>
          <a:noFill/>
          <a:ln/>
        </p:spPr>
        <p:txBody>
          <a:bodyPr wrap="square" lIns="0" tIns="0" rIns="0" bIns="0" rtlCol="0" anchor="ctr"/>
          <a:lstStyle/>
          <a:p>
            <a:pPr indent="0" marL="0">
              <a:buNone/>
            </a:pPr>
            <a:r>
              <a:rPr lang="en-US" sz="800" b="1" spc="150" kern="0" dirty="0">
                <a:solidFill>
                  <a:srgbClr val="6B7C93"/>
                </a:solidFill>
                <a:latin typeface="Calibri" pitchFamily="34" charset="0"/>
                <a:ea typeface="Calibri" pitchFamily="34" charset="-122"/>
                <a:cs typeface="Calibri" pitchFamily="34" charset="-120"/>
              </a:rPr>
              <a:t>INDIA</a:t>
            </a:r>
            <a:endParaRPr lang="en-US" sz="800" dirty="0"/>
          </a:p>
        </p:txBody>
      </p:sp>
      <p:sp>
        <p:nvSpPr>
          <p:cNvPr id="14" name="Text 12"/>
          <p:cNvSpPr/>
          <p:nvPr/>
        </p:nvSpPr>
        <p:spPr>
          <a:xfrm>
            <a:off x="502920" y="2999232"/>
            <a:ext cx="2468880" cy="274320"/>
          </a:xfrm>
          <a:prstGeom prst="rect">
            <a:avLst/>
          </a:prstGeom>
          <a:noFill/>
          <a:ln/>
        </p:spPr>
        <p:txBody>
          <a:bodyPr wrap="square" lIns="0" tIns="0" rIns="0" bIns="0" rtlCol="0" anchor="ctr"/>
          <a:lstStyle/>
          <a:p>
            <a:pPr indent="0" marL="0">
              <a:buNone/>
            </a:pPr>
            <a:r>
              <a:rPr lang="en-US" sz="1000" b="1" dirty="0">
                <a:solidFill>
                  <a:srgbClr val="0F2341"/>
                </a:solidFill>
                <a:latin typeface="Calibri" pitchFamily="34" charset="0"/>
                <a:ea typeface="Calibri" pitchFamily="34" charset="-122"/>
                <a:cs typeface="Calibri" pitchFamily="34" charset="-120"/>
              </a:rPr>
              <a:t>Nexusnine Global</a:t>
            </a:r>
            <a:endParaRPr lang="en-US" sz="1000" dirty="0"/>
          </a:p>
        </p:txBody>
      </p:sp>
      <p:sp>
        <p:nvSpPr>
          <p:cNvPr id="15" name="Text 13"/>
          <p:cNvSpPr/>
          <p:nvPr/>
        </p:nvSpPr>
        <p:spPr>
          <a:xfrm>
            <a:off x="502920" y="3291840"/>
            <a:ext cx="2468880" cy="237744"/>
          </a:xfrm>
          <a:prstGeom prst="rect">
            <a:avLst/>
          </a:prstGeom>
          <a:noFill/>
          <a:ln/>
        </p:spPr>
        <p:txBody>
          <a:bodyPr wrap="square" lIns="0" tIns="0" rIns="0" bIns="0" rtlCol="0" anchor="ctr"/>
          <a:lstStyle/>
          <a:p>
            <a:pPr indent="0" marL="0">
              <a:buNone/>
            </a:pPr>
            <a:r>
              <a:rPr lang="en-US" sz="800" dirty="0">
                <a:solidFill>
                  <a:srgbClr val="0F4C81"/>
                </a:solidFill>
                <a:latin typeface="Calibri" pitchFamily="34" charset="0"/>
                <a:ea typeface="Calibri" pitchFamily="34" charset="-122"/>
                <a:cs typeface="Calibri" pitchFamily="34" charset="-120"/>
              </a:rPr>
              <a:t>Mumbai — JNPT &amp; Mundra/Hazira</a:t>
            </a:r>
            <a:endParaRPr lang="en-US" sz="800" dirty="0"/>
          </a:p>
        </p:txBody>
      </p:sp>
      <p:sp>
        <p:nvSpPr>
          <p:cNvPr id="16" name="Text 14"/>
          <p:cNvSpPr/>
          <p:nvPr/>
        </p:nvSpPr>
        <p:spPr>
          <a:xfrm>
            <a:off x="502920" y="3529584"/>
            <a:ext cx="2468880" cy="237744"/>
          </a:xfrm>
          <a:prstGeom prst="rect">
            <a:avLst/>
          </a:prstGeom>
          <a:noFill/>
          <a:ln/>
        </p:spPr>
        <p:txBody>
          <a:bodyPr wrap="square" lIns="0" tIns="0" rIns="0" bIns="0" rtlCol="0" anchor="ctr"/>
          <a:lstStyle/>
          <a:p>
            <a:pPr indent="0" marL="0">
              <a:buNone/>
            </a:pPr>
            <a:r>
              <a:rPr lang="en-US" sz="800" i="1" dirty="0">
                <a:solidFill>
                  <a:srgbClr val="6B7C93"/>
                </a:solidFill>
                <a:latin typeface="Calibri" pitchFamily="34" charset="0"/>
                <a:ea typeface="Calibri" pitchFamily="34" charset="-122"/>
                <a:cs typeface="Calibri" pitchFamily="34" charset="-120"/>
              </a:rPr>
              <a:t>Origin Consolidator &amp; Freight Forwarder</a:t>
            </a:r>
            <a:endParaRPr lang="en-US" sz="800" dirty="0"/>
          </a:p>
        </p:txBody>
      </p:sp>
      <p:sp>
        <p:nvSpPr>
          <p:cNvPr id="17" name="Shape 15"/>
          <p:cNvSpPr/>
          <p:nvPr/>
        </p:nvSpPr>
        <p:spPr>
          <a:xfrm>
            <a:off x="502920" y="3803904"/>
            <a:ext cx="2468880" cy="9144"/>
          </a:xfrm>
          <a:prstGeom prst="rect">
            <a:avLst/>
          </a:prstGeom>
          <a:solidFill>
            <a:srgbClr val="D0D6DE"/>
          </a:solidFill>
          <a:ln/>
        </p:spPr>
      </p:sp>
      <p:sp>
        <p:nvSpPr>
          <p:cNvPr id="18" name="Text 16"/>
          <p:cNvSpPr/>
          <p:nvPr/>
        </p:nvSpPr>
        <p:spPr>
          <a:xfrm>
            <a:off x="502920" y="3895344"/>
            <a:ext cx="2468880" cy="2487168"/>
          </a:xfrm>
          <a:prstGeom prst="rect">
            <a:avLst/>
          </a:prstGeom>
          <a:noFill/>
          <a:ln/>
        </p:spPr>
        <p:txBody>
          <a:bodyPr wrap="square" lIns="0" tIns="0" rIns="0" bIns="0" rtlCol="0" anchor="ctr"/>
          <a:lstStyle/>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Own warehouse adjacent to JNPT — India's largest container port</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LCL &amp; FCL consolidation; export customs clearance; full documentation</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ISF 10+2 pre-filing for all US-bound cargo</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Established ocean freight network via China (factory-direct)</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Air freight routing via Singapore Changi transshipment hub</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Cargo types: pharma, chemicals, textiles, engineering goods, gems</a:t>
            </a:r>
            <a:endParaRPr lang="en-US" sz="750" dirty="0"/>
          </a:p>
        </p:txBody>
      </p:sp>
      <p:sp>
        <p:nvSpPr>
          <p:cNvPr id="19" name="Shape 17"/>
          <p:cNvSpPr/>
          <p:nvPr/>
        </p:nvSpPr>
        <p:spPr>
          <a:xfrm>
            <a:off x="3246120" y="2633472"/>
            <a:ext cx="2743200" cy="3858768"/>
          </a:xfrm>
          <a:prstGeom prst="rect">
            <a:avLst/>
          </a:prstGeom>
          <a:solidFill>
            <a:srgbClr val="FFFFFF"/>
          </a:solidFill>
          <a:ln w="6350">
            <a:solidFill>
              <a:srgbClr val="D0D6DE"/>
            </a:solidFill>
            <a:prstDash val="solid"/>
          </a:ln>
        </p:spPr>
      </p:sp>
      <p:sp>
        <p:nvSpPr>
          <p:cNvPr id="20" name="Shape 18"/>
          <p:cNvSpPr/>
          <p:nvPr/>
        </p:nvSpPr>
        <p:spPr>
          <a:xfrm>
            <a:off x="3246120" y="2633472"/>
            <a:ext cx="2743200" cy="36576"/>
          </a:xfrm>
          <a:prstGeom prst="rect">
            <a:avLst/>
          </a:prstGeom>
          <a:solidFill>
            <a:srgbClr val="0F4C81"/>
          </a:solidFill>
          <a:ln/>
        </p:spPr>
      </p:sp>
      <p:sp>
        <p:nvSpPr>
          <p:cNvPr id="21" name="Text 19"/>
          <p:cNvSpPr/>
          <p:nvPr/>
        </p:nvSpPr>
        <p:spPr>
          <a:xfrm>
            <a:off x="3383280" y="2743200"/>
            <a:ext cx="2468880" cy="237744"/>
          </a:xfrm>
          <a:prstGeom prst="rect">
            <a:avLst/>
          </a:prstGeom>
          <a:noFill/>
          <a:ln/>
        </p:spPr>
        <p:txBody>
          <a:bodyPr wrap="square" lIns="0" tIns="0" rIns="0" bIns="0" rtlCol="0" anchor="ctr"/>
          <a:lstStyle/>
          <a:p>
            <a:pPr indent="0" marL="0">
              <a:buNone/>
            </a:pPr>
            <a:r>
              <a:rPr lang="en-US" sz="800" b="1" spc="150" kern="0" dirty="0">
                <a:solidFill>
                  <a:srgbClr val="6B7C93"/>
                </a:solidFill>
                <a:latin typeface="Calibri" pitchFamily="34" charset="0"/>
                <a:ea typeface="Calibri" pitchFamily="34" charset="-122"/>
                <a:cs typeface="Calibri" pitchFamily="34" charset="-120"/>
              </a:rPr>
              <a:t>GCC / UAE</a:t>
            </a:r>
            <a:endParaRPr lang="en-US" sz="800" dirty="0"/>
          </a:p>
        </p:txBody>
      </p:sp>
      <p:sp>
        <p:nvSpPr>
          <p:cNvPr id="22" name="Text 20"/>
          <p:cNvSpPr/>
          <p:nvPr/>
        </p:nvSpPr>
        <p:spPr>
          <a:xfrm>
            <a:off x="3383280" y="2999232"/>
            <a:ext cx="2468880" cy="274320"/>
          </a:xfrm>
          <a:prstGeom prst="rect">
            <a:avLst/>
          </a:prstGeom>
          <a:noFill/>
          <a:ln/>
        </p:spPr>
        <p:txBody>
          <a:bodyPr wrap="square" lIns="0" tIns="0" rIns="0" bIns="0" rtlCol="0" anchor="ctr"/>
          <a:lstStyle/>
          <a:p>
            <a:pPr indent="0" marL="0">
              <a:buNone/>
            </a:pPr>
            <a:r>
              <a:rPr lang="en-US" sz="1000" b="1" dirty="0">
                <a:solidFill>
                  <a:srgbClr val="0F2341"/>
                </a:solidFill>
                <a:latin typeface="Calibri" pitchFamily="34" charset="0"/>
                <a:ea typeface="Calibri" pitchFamily="34" charset="-122"/>
                <a:cs typeface="Calibri" pitchFamily="34" charset="-120"/>
              </a:rPr>
              <a:t>GCC Operations Arm</a:t>
            </a:r>
            <a:endParaRPr lang="en-US" sz="1000" dirty="0"/>
          </a:p>
        </p:txBody>
      </p:sp>
      <p:sp>
        <p:nvSpPr>
          <p:cNvPr id="23" name="Text 21"/>
          <p:cNvSpPr/>
          <p:nvPr/>
        </p:nvSpPr>
        <p:spPr>
          <a:xfrm>
            <a:off x="3383280" y="3291840"/>
            <a:ext cx="2468880" cy="237744"/>
          </a:xfrm>
          <a:prstGeom prst="rect">
            <a:avLst/>
          </a:prstGeom>
          <a:noFill/>
          <a:ln/>
        </p:spPr>
        <p:txBody>
          <a:bodyPr wrap="square" lIns="0" tIns="0" rIns="0" bIns="0" rtlCol="0" anchor="ctr"/>
          <a:lstStyle/>
          <a:p>
            <a:pPr indent="0" marL="0">
              <a:buNone/>
            </a:pPr>
            <a:r>
              <a:rPr lang="en-US" sz="800" dirty="0">
                <a:solidFill>
                  <a:srgbClr val="0F4C81"/>
                </a:solidFill>
                <a:latin typeface="Calibri" pitchFamily="34" charset="0"/>
                <a:ea typeface="Calibri" pitchFamily="34" charset="-122"/>
                <a:cs typeface="Calibri" pitchFamily="34" charset="-120"/>
              </a:rPr>
              <a:t>Dubai, United Arab Emirates</a:t>
            </a:r>
            <a:endParaRPr lang="en-US" sz="800" dirty="0"/>
          </a:p>
        </p:txBody>
      </p:sp>
      <p:sp>
        <p:nvSpPr>
          <p:cNvPr id="24" name="Text 22"/>
          <p:cNvSpPr/>
          <p:nvPr/>
        </p:nvSpPr>
        <p:spPr>
          <a:xfrm>
            <a:off x="3383280" y="3529584"/>
            <a:ext cx="2468880" cy="237744"/>
          </a:xfrm>
          <a:prstGeom prst="rect">
            <a:avLst/>
          </a:prstGeom>
          <a:noFill/>
          <a:ln/>
        </p:spPr>
        <p:txBody>
          <a:bodyPr wrap="square" lIns="0" tIns="0" rIns="0" bIns="0" rtlCol="0" anchor="ctr"/>
          <a:lstStyle/>
          <a:p>
            <a:pPr indent="0" marL="0">
              <a:buNone/>
            </a:pPr>
            <a:r>
              <a:rPr lang="en-US" sz="800" i="1" dirty="0">
                <a:solidFill>
                  <a:srgbClr val="6B7C93"/>
                </a:solidFill>
                <a:latin typeface="Calibri" pitchFamily="34" charset="0"/>
                <a:ea typeface="Calibri" pitchFamily="34" charset="-122"/>
                <a:cs typeface="Calibri" pitchFamily="34" charset="-120"/>
              </a:rPr>
              <a:t>Gulf Procurement Hub &amp; Re-Export Gateway</a:t>
            </a:r>
            <a:endParaRPr lang="en-US" sz="800" dirty="0"/>
          </a:p>
        </p:txBody>
      </p:sp>
      <p:sp>
        <p:nvSpPr>
          <p:cNvPr id="25" name="Shape 23"/>
          <p:cNvSpPr/>
          <p:nvPr/>
        </p:nvSpPr>
        <p:spPr>
          <a:xfrm>
            <a:off x="3383280" y="3803904"/>
            <a:ext cx="2468880" cy="9144"/>
          </a:xfrm>
          <a:prstGeom prst="rect">
            <a:avLst/>
          </a:prstGeom>
          <a:solidFill>
            <a:srgbClr val="D0D6DE"/>
          </a:solidFill>
          <a:ln/>
        </p:spPr>
      </p:sp>
      <p:sp>
        <p:nvSpPr>
          <p:cNvPr id="26" name="Text 24"/>
          <p:cNvSpPr/>
          <p:nvPr/>
        </p:nvSpPr>
        <p:spPr>
          <a:xfrm>
            <a:off x="3383280" y="3895344"/>
            <a:ext cx="2468880" cy="2487168"/>
          </a:xfrm>
          <a:prstGeom prst="rect">
            <a:avLst/>
          </a:prstGeom>
          <a:noFill/>
          <a:ln/>
        </p:spPr>
        <p:txBody>
          <a:bodyPr wrap="square" lIns="0" tIns="0" rIns="0" bIns="0" rtlCol="0" anchor="ctr"/>
          <a:lstStyle/>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Operational entity in the UAE — world's largest re-export hub</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Triangular flows: India → UAE → International Falls → US distribution</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Procurement and cargo consolidation for Gulf-origin shipments</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Distribution arm for US goods entering the Gulf market ($27B US exports to UAE, 2024)</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Gateway to Saudi Arabia, Qatar, Kuwait, Oman, Bahrain</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Commodities, petroleum products, re-export goods, luxury and consumer cargo</a:t>
            </a:r>
            <a:endParaRPr lang="en-US" sz="750" dirty="0"/>
          </a:p>
        </p:txBody>
      </p:sp>
      <p:sp>
        <p:nvSpPr>
          <p:cNvPr id="27" name="Shape 25"/>
          <p:cNvSpPr/>
          <p:nvPr/>
        </p:nvSpPr>
        <p:spPr>
          <a:xfrm>
            <a:off x="6126480" y="2633472"/>
            <a:ext cx="2743200" cy="3858768"/>
          </a:xfrm>
          <a:prstGeom prst="rect">
            <a:avLst/>
          </a:prstGeom>
          <a:solidFill>
            <a:srgbClr val="FFFFFF"/>
          </a:solidFill>
          <a:ln w="6350">
            <a:solidFill>
              <a:srgbClr val="D0D6DE"/>
            </a:solidFill>
            <a:prstDash val="solid"/>
          </a:ln>
        </p:spPr>
      </p:sp>
      <p:sp>
        <p:nvSpPr>
          <p:cNvPr id="28" name="Shape 26"/>
          <p:cNvSpPr/>
          <p:nvPr/>
        </p:nvSpPr>
        <p:spPr>
          <a:xfrm>
            <a:off x="6126480" y="2633472"/>
            <a:ext cx="2743200" cy="36576"/>
          </a:xfrm>
          <a:prstGeom prst="rect">
            <a:avLst/>
          </a:prstGeom>
          <a:solidFill>
            <a:srgbClr val="0F4C81"/>
          </a:solidFill>
          <a:ln/>
        </p:spPr>
      </p:sp>
      <p:sp>
        <p:nvSpPr>
          <p:cNvPr id="29" name="Text 27"/>
          <p:cNvSpPr/>
          <p:nvPr/>
        </p:nvSpPr>
        <p:spPr>
          <a:xfrm>
            <a:off x="6263640" y="2743200"/>
            <a:ext cx="2468880" cy="237744"/>
          </a:xfrm>
          <a:prstGeom prst="rect">
            <a:avLst/>
          </a:prstGeom>
          <a:noFill/>
          <a:ln/>
        </p:spPr>
        <p:txBody>
          <a:bodyPr wrap="square" lIns="0" tIns="0" rIns="0" bIns="0" rtlCol="0" anchor="ctr"/>
          <a:lstStyle/>
          <a:p>
            <a:pPr indent="0" marL="0">
              <a:buNone/>
            </a:pPr>
            <a:r>
              <a:rPr lang="en-US" sz="800" b="1" spc="150" kern="0" dirty="0">
                <a:solidFill>
                  <a:srgbClr val="6B7C93"/>
                </a:solidFill>
                <a:latin typeface="Calibri" pitchFamily="34" charset="0"/>
                <a:ea typeface="Calibri" pitchFamily="34" charset="-122"/>
                <a:cs typeface="Calibri" pitchFamily="34" charset="-120"/>
              </a:rPr>
              <a:t>CHINA / SINGAPORE</a:t>
            </a:r>
            <a:endParaRPr lang="en-US" sz="800" dirty="0"/>
          </a:p>
        </p:txBody>
      </p:sp>
      <p:sp>
        <p:nvSpPr>
          <p:cNvPr id="30" name="Text 28"/>
          <p:cNvSpPr/>
          <p:nvPr/>
        </p:nvSpPr>
        <p:spPr>
          <a:xfrm>
            <a:off x="6263640" y="2999232"/>
            <a:ext cx="2468880" cy="274320"/>
          </a:xfrm>
          <a:prstGeom prst="rect">
            <a:avLst/>
          </a:prstGeom>
          <a:noFill/>
          <a:ln/>
        </p:spPr>
        <p:txBody>
          <a:bodyPr wrap="square" lIns="0" tIns="0" rIns="0" bIns="0" rtlCol="0" anchor="ctr"/>
          <a:lstStyle/>
          <a:p>
            <a:pPr indent="0" marL="0">
              <a:buNone/>
            </a:pPr>
            <a:r>
              <a:rPr lang="en-US" sz="1000" b="1" dirty="0">
                <a:solidFill>
                  <a:srgbClr val="0F2341"/>
                </a:solidFill>
                <a:latin typeface="Calibri" pitchFamily="34" charset="0"/>
                <a:ea typeface="Calibri" pitchFamily="34" charset="-122"/>
                <a:cs typeface="Calibri" pitchFamily="34" charset="-120"/>
              </a:rPr>
              <a:t>Asia Pacific Network</a:t>
            </a:r>
            <a:endParaRPr lang="en-US" sz="1000" dirty="0"/>
          </a:p>
        </p:txBody>
      </p:sp>
      <p:sp>
        <p:nvSpPr>
          <p:cNvPr id="31" name="Text 29"/>
          <p:cNvSpPr/>
          <p:nvPr/>
        </p:nvSpPr>
        <p:spPr>
          <a:xfrm>
            <a:off x="6263640" y="3291840"/>
            <a:ext cx="2468880" cy="237744"/>
          </a:xfrm>
          <a:prstGeom prst="rect">
            <a:avLst/>
          </a:prstGeom>
          <a:noFill/>
          <a:ln/>
        </p:spPr>
        <p:txBody>
          <a:bodyPr wrap="square" lIns="0" tIns="0" rIns="0" bIns="0" rtlCol="0" anchor="ctr"/>
          <a:lstStyle/>
          <a:p>
            <a:pPr indent="0" marL="0">
              <a:buNone/>
            </a:pPr>
            <a:r>
              <a:rPr lang="en-US" sz="800" dirty="0">
                <a:solidFill>
                  <a:srgbClr val="0F4C81"/>
                </a:solidFill>
                <a:latin typeface="Calibri" pitchFamily="34" charset="0"/>
                <a:ea typeface="Calibri" pitchFamily="34" charset="-122"/>
                <a:cs typeface="Calibri" pitchFamily="34" charset="-120"/>
              </a:rPr>
              <a:t>Via Nexusnine's established carrier relationships</a:t>
            </a:r>
            <a:endParaRPr lang="en-US" sz="800" dirty="0"/>
          </a:p>
        </p:txBody>
      </p:sp>
      <p:sp>
        <p:nvSpPr>
          <p:cNvPr id="32" name="Text 30"/>
          <p:cNvSpPr/>
          <p:nvPr/>
        </p:nvSpPr>
        <p:spPr>
          <a:xfrm>
            <a:off x="6263640" y="3529584"/>
            <a:ext cx="2468880" cy="237744"/>
          </a:xfrm>
          <a:prstGeom prst="rect">
            <a:avLst/>
          </a:prstGeom>
          <a:noFill/>
          <a:ln/>
        </p:spPr>
        <p:txBody>
          <a:bodyPr wrap="square" lIns="0" tIns="0" rIns="0" bIns="0" rtlCol="0" anchor="ctr"/>
          <a:lstStyle/>
          <a:p>
            <a:pPr indent="0" marL="0">
              <a:buNone/>
            </a:pPr>
            <a:r>
              <a:rPr lang="en-US" sz="800" i="1" dirty="0">
                <a:solidFill>
                  <a:srgbClr val="6B7C93"/>
                </a:solidFill>
                <a:latin typeface="Calibri" pitchFamily="34" charset="0"/>
                <a:ea typeface="Calibri" pitchFamily="34" charset="-122"/>
                <a:cs typeface="Calibri" pitchFamily="34" charset="-120"/>
              </a:rPr>
              <a:t>Ocean &amp; Air Freight — Manufacturing Origins</a:t>
            </a:r>
            <a:endParaRPr lang="en-US" sz="800" dirty="0"/>
          </a:p>
        </p:txBody>
      </p:sp>
      <p:sp>
        <p:nvSpPr>
          <p:cNvPr id="33" name="Shape 31"/>
          <p:cNvSpPr/>
          <p:nvPr/>
        </p:nvSpPr>
        <p:spPr>
          <a:xfrm>
            <a:off x="6263640" y="3803904"/>
            <a:ext cx="2468880" cy="9144"/>
          </a:xfrm>
          <a:prstGeom prst="rect">
            <a:avLst/>
          </a:prstGeom>
          <a:solidFill>
            <a:srgbClr val="D0D6DE"/>
          </a:solidFill>
          <a:ln/>
        </p:spPr>
      </p:sp>
      <p:sp>
        <p:nvSpPr>
          <p:cNvPr id="34" name="Text 32"/>
          <p:cNvSpPr/>
          <p:nvPr/>
        </p:nvSpPr>
        <p:spPr>
          <a:xfrm>
            <a:off x="6263640" y="3895344"/>
            <a:ext cx="2468880" cy="2487168"/>
          </a:xfrm>
          <a:prstGeom prst="rect">
            <a:avLst/>
          </a:prstGeom>
          <a:noFill/>
          <a:ln/>
        </p:spPr>
        <p:txBody>
          <a:bodyPr wrap="square" lIns="0" tIns="0" rIns="0" bIns="0" rtlCol="0" anchor="ctr"/>
          <a:lstStyle/>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Ocean freight from Chinese manufacturing hubs (electronics, industrial, consumer)</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Factory-direct procurement for US importers requiring Asia sourcing</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Air freight via Singapore Changi — regional transshipment hub for SE Asia</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All cargo routed to International Falls Hub for FTZ processing and US distribution</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Eliminates multi-forwarder complexity for US importers with Asia supply chains</a:t>
            </a:r>
            <a:endParaRPr lang="en-US" sz="750" dirty="0"/>
          </a:p>
        </p:txBody>
      </p:sp>
      <p:sp>
        <p:nvSpPr>
          <p:cNvPr id="35" name="Shape 33"/>
          <p:cNvSpPr/>
          <p:nvPr/>
        </p:nvSpPr>
        <p:spPr>
          <a:xfrm>
            <a:off x="9006840" y="2633472"/>
            <a:ext cx="2743200" cy="3858768"/>
          </a:xfrm>
          <a:prstGeom prst="rect">
            <a:avLst/>
          </a:prstGeom>
          <a:solidFill>
            <a:srgbClr val="FFFFFF"/>
          </a:solidFill>
          <a:ln w="6350">
            <a:solidFill>
              <a:srgbClr val="D0D6DE"/>
            </a:solidFill>
            <a:prstDash val="solid"/>
          </a:ln>
        </p:spPr>
      </p:sp>
      <p:sp>
        <p:nvSpPr>
          <p:cNvPr id="36" name="Shape 34"/>
          <p:cNvSpPr/>
          <p:nvPr/>
        </p:nvSpPr>
        <p:spPr>
          <a:xfrm>
            <a:off x="9006840" y="2633472"/>
            <a:ext cx="2743200" cy="36576"/>
          </a:xfrm>
          <a:prstGeom prst="rect">
            <a:avLst/>
          </a:prstGeom>
          <a:solidFill>
            <a:srgbClr val="0F4C81"/>
          </a:solidFill>
          <a:ln/>
        </p:spPr>
      </p:sp>
      <p:sp>
        <p:nvSpPr>
          <p:cNvPr id="37" name="Text 35"/>
          <p:cNvSpPr/>
          <p:nvPr/>
        </p:nvSpPr>
        <p:spPr>
          <a:xfrm>
            <a:off x="9144000" y="2743200"/>
            <a:ext cx="2468880" cy="237744"/>
          </a:xfrm>
          <a:prstGeom prst="rect">
            <a:avLst/>
          </a:prstGeom>
          <a:noFill/>
          <a:ln/>
        </p:spPr>
        <p:txBody>
          <a:bodyPr wrap="square" lIns="0" tIns="0" rIns="0" bIns="0" rtlCol="0" anchor="ctr"/>
          <a:lstStyle/>
          <a:p>
            <a:pPr indent="0" marL="0">
              <a:buNone/>
            </a:pPr>
            <a:r>
              <a:rPr lang="en-US" sz="800" b="1" spc="150" kern="0" dirty="0">
                <a:solidFill>
                  <a:srgbClr val="6B7C93"/>
                </a:solidFill>
                <a:latin typeface="Calibri" pitchFamily="34" charset="0"/>
                <a:ea typeface="Calibri" pitchFamily="34" charset="-122"/>
                <a:cs typeface="Calibri" pitchFamily="34" charset="-120"/>
              </a:rPr>
              <a:t>UNITED STATES</a:t>
            </a:r>
            <a:endParaRPr lang="en-US" sz="800" dirty="0"/>
          </a:p>
        </p:txBody>
      </p:sp>
      <p:sp>
        <p:nvSpPr>
          <p:cNvPr id="38" name="Text 36"/>
          <p:cNvSpPr/>
          <p:nvPr/>
        </p:nvSpPr>
        <p:spPr>
          <a:xfrm>
            <a:off x="9144000" y="2999232"/>
            <a:ext cx="2468880" cy="274320"/>
          </a:xfrm>
          <a:prstGeom prst="rect">
            <a:avLst/>
          </a:prstGeom>
          <a:noFill/>
          <a:ln/>
        </p:spPr>
        <p:txBody>
          <a:bodyPr wrap="square" lIns="0" tIns="0" rIns="0" bIns="0" rtlCol="0" anchor="ctr"/>
          <a:lstStyle/>
          <a:p>
            <a:pPr indent="0" marL="0">
              <a:buNone/>
            </a:pPr>
            <a:r>
              <a:rPr lang="en-US" sz="1000" b="1" dirty="0">
                <a:solidFill>
                  <a:srgbClr val="0F2341"/>
                </a:solidFill>
                <a:latin typeface="Calibri" pitchFamily="34" charset="0"/>
                <a:ea typeface="Calibri" pitchFamily="34" charset="-122"/>
                <a:cs typeface="Calibri" pitchFamily="34" charset="-120"/>
              </a:rPr>
              <a:t>Onesimus Corporation</a:t>
            </a:r>
            <a:endParaRPr lang="en-US" sz="1000" dirty="0"/>
          </a:p>
        </p:txBody>
      </p:sp>
      <p:sp>
        <p:nvSpPr>
          <p:cNvPr id="39" name="Text 37"/>
          <p:cNvSpPr/>
          <p:nvPr/>
        </p:nvSpPr>
        <p:spPr>
          <a:xfrm>
            <a:off x="9144000" y="3291840"/>
            <a:ext cx="2468880" cy="237744"/>
          </a:xfrm>
          <a:prstGeom prst="rect">
            <a:avLst/>
          </a:prstGeom>
          <a:noFill/>
          <a:ln/>
        </p:spPr>
        <p:txBody>
          <a:bodyPr wrap="square" lIns="0" tIns="0" rIns="0" bIns="0" rtlCol="0" anchor="ctr"/>
          <a:lstStyle/>
          <a:p>
            <a:pPr indent="0" marL="0">
              <a:buNone/>
            </a:pPr>
            <a:r>
              <a:rPr lang="en-US" sz="800" dirty="0">
                <a:solidFill>
                  <a:srgbClr val="0F4C81"/>
                </a:solidFill>
                <a:latin typeface="Calibri" pitchFamily="34" charset="0"/>
                <a:ea typeface="Calibri" pitchFamily="34" charset="-122"/>
                <a:cs typeface="Calibri" pitchFamily="34" charset="-120"/>
              </a:rPr>
              <a:t>International Falls, MN — Nationwide</a:t>
            </a:r>
            <a:endParaRPr lang="en-US" sz="800" dirty="0"/>
          </a:p>
        </p:txBody>
      </p:sp>
      <p:sp>
        <p:nvSpPr>
          <p:cNvPr id="40" name="Text 38"/>
          <p:cNvSpPr/>
          <p:nvPr/>
        </p:nvSpPr>
        <p:spPr>
          <a:xfrm>
            <a:off x="9144000" y="3529584"/>
            <a:ext cx="2468880" cy="237744"/>
          </a:xfrm>
          <a:prstGeom prst="rect">
            <a:avLst/>
          </a:prstGeom>
          <a:noFill/>
          <a:ln/>
        </p:spPr>
        <p:txBody>
          <a:bodyPr wrap="square" lIns="0" tIns="0" rIns="0" bIns="0" rtlCol="0" anchor="ctr"/>
          <a:lstStyle/>
          <a:p>
            <a:pPr indent="0" marL="0">
              <a:buNone/>
            </a:pPr>
            <a:r>
              <a:rPr lang="en-US" sz="800" i="1" dirty="0">
                <a:solidFill>
                  <a:srgbClr val="6B7C93"/>
                </a:solidFill>
                <a:latin typeface="Calibri" pitchFamily="34" charset="0"/>
                <a:ea typeface="Calibri" pitchFamily="34" charset="-122"/>
                <a:cs typeface="Calibri" pitchFamily="34" charset="-120"/>
              </a:rPr>
              <a:t>US Anchor, IOR &amp; Last-Mile Distribution</a:t>
            </a:r>
            <a:endParaRPr lang="en-US" sz="800" dirty="0"/>
          </a:p>
        </p:txBody>
      </p:sp>
      <p:sp>
        <p:nvSpPr>
          <p:cNvPr id="41" name="Shape 39"/>
          <p:cNvSpPr/>
          <p:nvPr/>
        </p:nvSpPr>
        <p:spPr>
          <a:xfrm>
            <a:off x="9144000" y="3803904"/>
            <a:ext cx="2468880" cy="9144"/>
          </a:xfrm>
          <a:prstGeom prst="rect">
            <a:avLst/>
          </a:prstGeom>
          <a:solidFill>
            <a:srgbClr val="D0D6DE"/>
          </a:solidFill>
          <a:ln/>
        </p:spPr>
      </p:sp>
      <p:sp>
        <p:nvSpPr>
          <p:cNvPr id="42" name="Text 40"/>
          <p:cNvSpPr/>
          <p:nvPr/>
        </p:nvSpPr>
        <p:spPr>
          <a:xfrm>
            <a:off x="9144000" y="3895344"/>
            <a:ext cx="2468880" cy="2487168"/>
          </a:xfrm>
          <a:prstGeom prst="rect">
            <a:avLst/>
          </a:prstGeom>
          <a:noFill/>
          <a:ln/>
        </p:spPr>
        <p:txBody>
          <a:bodyPr wrap="square" lIns="0" tIns="0" rIns="0" bIns="0" rtlCol="0" anchor="ctr"/>
          <a:lstStyle/>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PPP partner: City of International Falls — land secured, agreement in place</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Port drayage at all major US ports of entry; nationwide trucking</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US9 — Importer of Record entity: clears cargo for clients without US import capability</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FTZ warehousing, cross-docking, deconsolidation at the International Falls Hub</a:t>
            </a:r>
            <a:endParaRPr lang="en-US" sz="750" dirty="0"/>
          </a:p>
          <a:p>
            <a:pPr marL="342900" indent="-342900">
              <a:spcAft>
                <a:spcPts val="200"/>
              </a:spcAft>
              <a:buSzPct val="100000"/>
              <a:buChar char="•"/>
            </a:pPr>
            <a:r>
              <a:rPr lang="en-US" sz="750" dirty="0">
                <a:solidFill>
                  <a:srgbClr val="6B7C93"/>
                </a:solidFill>
                <a:latin typeface="Calibri" pitchFamily="34" charset="0"/>
                <a:ea typeface="Calibri" pitchFamily="34" charset="-122"/>
                <a:cs typeface="Calibri" pitchFamily="34" charset="-120"/>
              </a:rPr>
              <a:t>Last-mile delivery across all 50 states</a:t>
            </a:r>
            <a:endParaRPr lang="en-US" sz="750" dirty="0"/>
          </a:p>
        </p:txBody>
      </p:sp>
      <p:sp>
        <p:nvSpPr>
          <p:cNvPr id="43" name="Shape 41"/>
          <p:cNvSpPr/>
          <p:nvPr/>
        </p:nvSpPr>
        <p:spPr>
          <a:xfrm>
            <a:off x="0" y="6656832"/>
            <a:ext cx="12161520" cy="201168"/>
          </a:xfrm>
          <a:prstGeom prst="rect">
            <a:avLst/>
          </a:prstGeom>
          <a:solidFill>
            <a:srgbClr val="0F2341"/>
          </a:solidFill>
          <a:ln/>
        </p:spPr>
      </p:sp>
      <p:sp>
        <p:nvSpPr>
          <p:cNvPr id="44" name="Text 42"/>
          <p:cNvSpPr/>
          <p:nvPr/>
        </p:nvSpPr>
        <p:spPr>
          <a:xfrm>
            <a:off x="365760" y="6675120"/>
            <a:ext cx="10972800" cy="164592"/>
          </a:xfrm>
          <a:prstGeom prst="rect">
            <a:avLst/>
          </a:prstGeom>
          <a:noFill/>
          <a:ln/>
        </p:spPr>
        <p:txBody>
          <a:bodyPr wrap="square" lIns="0" tIns="0" rIns="0" bIns="0" rtlCol="0" anchor="ctr"/>
          <a:lstStyle/>
          <a:p>
            <a:pPr indent="0" marL="0">
              <a:buNone/>
            </a:pPr>
            <a:r>
              <a:rPr lang="en-US" sz="650" dirty="0">
                <a:solidFill>
                  <a:srgbClr val="8FA8C0"/>
                </a:solidFill>
                <a:latin typeface="Calibri" pitchFamily="34" charset="0"/>
                <a:ea typeface="Calibri" pitchFamily="34" charset="-122"/>
                <a:cs typeface="Calibri" pitchFamily="34" charset="-120"/>
              </a:rPr>
              <a:t>CONFIDENTIAL  |  INTERNATIONAL FALLS MULTIMODAL LOGISTICS HUB &amp; FTZ  |  ONESIMUS CORPORATION  |  ICM FORUM #12  |  APRIL 2026</a:t>
            </a:r>
            <a:endParaRPr lang="en-US" sz="650" dirty="0"/>
          </a:p>
        </p:txBody>
      </p:sp>
      <p:sp>
        <p:nvSpPr>
          <p:cNvPr id="45" name="Text 43"/>
          <p:cNvSpPr/>
          <p:nvPr/>
        </p:nvSpPr>
        <p:spPr>
          <a:xfrm>
            <a:off x="11430000" y="6675120"/>
            <a:ext cx="548640" cy="164592"/>
          </a:xfrm>
          <a:prstGeom prst="rect">
            <a:avLst/>
          </a:prstGeom>
          <a:noFill/>
          <a:ln/>
        </p:spPr>
        <p:txBody>
          <a:bodyPr wrap="square" lIns="0" tIns="0" rIns="0" bIns="0" rtlCol="0" anchor="ctr"/>
          <a:lstStyle/>
          <a:p>
            <a:pPr algn="r" indent="0" marL="0">
              <a:buNone/>
            </a:pPr>
            <a:r>
              <a:rPr lang="en-US" sz="650" dirty="0">
                <a:solidFill>
                  <a:srgbClr val="8FA8C0"/>
                </a:solidFill>
                <a:latin typeface="Calibri" pitchFamily="34" charset="0"/>
                <a:ea typeface="Calibri" pitchFamily="34" charset="-122"/>
                <a:cs typeface="Calibri" pitchFamily="34" charset="-120"/>
              </a:rPr>
              <a:t>7</a:t>
            </a:r>
            <a:endParaRPr lang="en-US" sz="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61520" cy="54864"/>
          </a:xfrm>
          <a:prstGeom prst="rect">
            <a:avLst/>
          </a:prstGeom>
          <a:solidFill>
            <a:srgbClr val="0F4C81"/>
          </a:solidFill>
          <a:ln/>
        </p:spPr>
      </p:sp>
      <p:sp>
        <p:nvSpPr>
          <p:cNvPr id="3" name="Text 1"/>
          <p:cNvSpPr/>
          <p:nvPr/>
        </p:nvSpPr>
        <p:spPr>
          <a:xfrm>
            <a:off x="457200" y="201168"/>
            <a:ext cx="11247120" cy="566928"/>
          </a:xfrm>
          <a:prstGeom prst="rect">
            <a:avLst/>
          </a:prstGeom>
          <a:noFill/>
          <a:ln/>
        </p:spPr>
        <p:txBody>
          <a:bodyPr wrap="square" lIns="0" tIns="0" rIns="0" bIns="0" rtlCol="0" anchor="ctr"/>
          <a:lstStyle/>
          <a:p>
            <a:pPr indent="0" marL="0">
              <a:buNone/>
            </a:pPr>
            <a:r>
              <a:rPr lang="en-US" sz="2000" b="1" dirty="0">
                <a:solidFill>
                  <a:srgbClr val="0F2341"/>
                </a:solidFill>
                <a:latin typeface="Calibri" pitchFamily="34" charset="0"/>
                <a:ea typeface="Calibri" pitchFamily="34" charset="-122"/>
                <a:cs typeface="Calibri" pitchFamily="34" charset="-120"/>
              </a:rPr>
              <a:t>Supply Chain Resilience</a:t>
            </a:r>
            <a:endParaRPr lang="en-US" sz="2000" dirty="0"/>
          </a:p>
        </p:txBody>
      </p:sp>
      <p:sp>
        <p:nvSpPr>
          <p:cNvPr id="4" name="Shape 2"/>
          <p:cNvSpPr/>
          <p:nvPr/>
        </p:nvSpPr>
        <p:spPr>
          <a:xfrm>
            <a:off x="457200" y="822960"/>
            <a:ext cx="11247120" cy="9144"/>
          </a:xfrm>
          <a:prstGeom prst="rect">
            <a:avLst/>
          </a:prstGeom>
          <a:solidFill>
            <a:srgbClr val="D0D6DE"/>
          </a:solidFill>
          <a:ln/>
        </p:spPr>
      </p:sp>
      <p:sp>
        <p:nvSpPr>
          <p:cNvPr id="5" name="Text 3"/>
          <p:cNvSpPr/>
          <p:nvPr/>
        </p:nvSpPr>
        <p:spPr>
          <a:xfrm>
            <a:off x="457200" y="896112"/>
            <a:ext cx="11247120" cy="274320"/>
          </a:xfrm>
          <a:prstGeom prst="rect">
            <a:avLst/>
          </a:prstGeom>
          <a:noFill/>
          <a:ln/>
        </p:spPr>
        <p:txBody>
          <a:bodyPr wrap="square" lIns="0" tIns="0" rIns="0" bIns="0" rtlCol="0" anchor="ctr"/>
          <a:lstStyle/>
          <a:p>
            <a:pPr indent="0" marL="0">
              <a:buNone/>
            </a:pPr>
            <a:r>
              <a:rPr lang="en-US" sz="950" i="1" dirty="0">
                <a:solidFill>
                  <a:srgbClr val="6B7C93"/>
                </a:solidFill>
                <a:latin typeface="Calibri" pitchFamily="34" charset="0"/>
                <a:ea typeface="Calibri" pitchFamily="34" charset="-122"/>
                <a:cs typeface="Calibri" pitchFamily="34" charset="-120"/>
              </a:rPr>
              <a:t>Infrastructure positioned to benefit — not suffer — from global trade disruption</a:t>
            </a:r>
            <a:endParaRPr lang="en-US" sz="950" dirty="0"/>
          </a:p>
        </p:txBody>
      </p:sp>
      <p:sp>
        <p:nvSpPr>
          <p:cNvPr id="6" name="Text 4"/>
          <p:cNvSpPr/>
          <p:nvPr/>
        </p:nvSpPr>
        <p:spPr>
          <a:xfrm>
            <a:off x="457200" y="1261872"/>
            <a:ext cx="5486400" cy="256032"/>
          </a:xfrm>
          <a:prstGeom prst="rect">
            <a:avLst/>
          </a:prstGeom>
          <a:noFill/>
          <a:ln/>
        </p:spPr>
        <p:txBody>
          <a:bodyPr wrap="square" lIns="0" tIns="0" rIns="0" bIns="0" rtlCol="0" anchor="ctr"/>
          <a:lstStyle/>
          <a:p>
            <a:pPr indent="0" marL="0">
              <a:buNone/>
            </a:pPr>
            <a:r>
              <a:rPr lang="en-US" sz="800" b="1" spc="100" kern="0" dirty="0">
                <a:solidFill>
                  <a:srgbClr val="6B7C93"/>
                </a:solidFill>
                <a:latin typeface="Calibri" pitchFamily="34" charset="0"/>
                <a:ea typeface="Calibri" pitchFamily="34" charset="-122"/>
                <a:cs typeface="Calibri" pitchFamily="34" charset="-120"/>
              </a:rPr>
              <a:t>ACTIVE RISK ENVIRONMENT — APRIL 2026</a:t>
            </a:r>
            <a:endParaRPr lang="en-US" sz="800" dirty="0"/>
          </a:p>
        </p:txBody>
      </p:sp>
      <p:sp>
        <p:nvSpPr>
          <p:cNvPr id="7" name="Shape 5"/>
          <p:cNvSpPr/>
          <p:nvPr/>
        </p:nvSpPr>
        <p:spPr>
          <a:xfrm>
            <a:off x="457200" y="1536192"/>
            <a:ext cx="5486400" cy="9144"/>
          </a:xfrm>
          <a:prstGeom prst="rect">
            <a:avLst/>
          </a:prstGeom>
          <a:solidFill>
            <a:srgbClr val="D0D6DE"/>
          </a:solidFill>
          <a:ln/>
        </p:spPr>
      </p:sp>
      <p:sp>
        <p:nvSpPr>
          <p:cNvPr id="8" name="Shape 6"/>
          <p:cNvSpPr/>
          <p:nvPr/>
        </p:nvSpPr>
        <p:spPr>
          <a:xfrm>
            <a:off x="457200" y="1554480"/>
            <a:ext cx="5486400" cy="347472"/>
          </a:xfrm>
          <a:prstGeom prst="rect">
            <a:avLst/>
          </a:prstGeom>
          <a:solidFill>
            <a:srgbClr val="0F2341"/>
          </a:solidFill>
          <a:ln/>
        </p:spPr>
      </p:sp>
      <p:sp>
        <p:nvSpPr>
          <p:cNvPr id="9" name="Text 7"/>
          <p:cNvSpPr/>
          <p:nvPr/>
        </p:nvSpPr>
        <p:spPr>
          <a:xfrm>
            <a:off x="548640" y="1609344"/>
            <a:ext cx="3108960" cy="237744"/>
          </a:xfrm>
          <a:prstGeom prst="rect">
            <a:avLst/>
          </a:prstGeom>
          <a:noFill/>
          <a:ln/>
        </p:spPr>
        <p:txBody>
          <a:bodyPr wrap="square" lIns="0" tIns="0" rIns="0" bIns="0" rtlCol="0" anchor="ctr"/>
          <a:lstStyle/>
          <a:p>
            <a:pPr algn="l" indent="0" marL="0">
              <a:buNone/>
            </a:pPr>
            <a:r>
              <a:rPr lang="en-US" sz="850" b="1" dirty="0">
                <a:solidFill>
                  <a:srgbClr val="FFFFFF"/>
                </a:solidFill>
                <a:latin typeface="Calibri" pitchFamily="34" charset="0"/>
                <a:ea typeface="Calibri" pitchFamily="34" charset="-122"/>
                <a:cs typeface="Calibri" pitchFamily="34" charset="-120"/>
              </a:rPr>
              <a:t>Risk Event</a:t>
            </a:r>
            <a:endParaRPr lang="en-US" sz="850" dirty="0"/>
          </a:p>
        </p:txBody>
      </p:sp>
      <p:sp>
        <p:nvSpPr>
          <p:cNvPr id="10" name="Text 8"/>
          <p:cNvSpPr/>
          <p:nvPr/>
        </p:nvSpPr>
        <p:spPr>
          <a:xfrm>
            <a:off x="3749040" y="1609344"/>
            <a:ext cx="105156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Severity</a:t>
            </a:r>
            <a:endParaRPr lang="en-US" sz="850" dirty="0"/>
          </a:p>
        </p:txBody>
      </p:sp>
      <p:sp>
        <p:nvSpPr>
          <p:cNvPr id="11" name="Text 9"/>
          <p:cNvSpPr/>
          <p:nvPr/>
        </p:nvSpPr>
        <p:spPr>
          <a:xfrm>
            <a:off x="4846320" y="1609344"/>
            <a:ext cx="1005840" cy="237744"/>
          </a:xfrm>
          <a:prstGeom prst="rect">
            <a:avLst/>
          </a:prstGeom>
          <a:noFill/>
          <a:ln/>
        </p:spPr>
        <p:txBody>
          <a:bodyPr wrap="square" lIns="0" tIns="0" rIns="0" bIns="0" rtlCol="0" anchor="ctr"/>
          <a:lstStyle/>
          <a:p>
            <a:pPr algn="ctr" indent="0" marL="0">
              <a:buNone/>
            </a:pPr>
            <a:r>
              <a:rPr lang="en-US" sz="850" b="1" dirty="0">
                <a:solidFill>
                  <a:srgbClr val="FFFFFF"/>
                </a:solidFill>
                <a:latin typeface="Calibri" pitchFamily="34" charset="0"/>
                <a:ea typeface="Calibri" pitchFamily="34" charset="-122"/>
                <a:cs typeface="Calibri" pitchFamily="34" charset="-120"/>
              </a:rPr>
              <a:t>Status</a:t>
            </a:r>
            <a:endParaRPr lang="en-US" sz="850" dirty="0"/>
          </a:p>
        </p:txBody>
      </p:sp>
      <p:sp>
        <p:nvSpPr>
          <p:cNvPr id="12" name="Shape 10"/>
          <p:cNvSpPr/>
          <p:nvPr/>
        </p:nvSpPr>
        <p:spPr>
          <a:xfrm>
            <a:off x="457200" y="1901952"/>
            <a:ext cx="5486400" cy="393192"/>
          </a:xfrm>
          <a:prstGeom prst="rect">
            <a:avLst/>
          </a:prstGeom>
          <a:solidFill>
            <a:srgbClr val="F2F5F9"/>
          </a:solidFill>
          <a:ln/>
        </p:spPr>
      </p:sp>
      <p:sp>
        <p:nvSpPr>
          <p:cNvPr id="13" name="Text 11"/>
          <p:cNvSpPr/>
          <p:nvPr/>
        </p:nvSpPr>
        <p:spPr>
          <a:xfrm>
            <a:off x="548640" y="1965960"/>
            <a:ext cx="310896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Strait of Hormuz — effective closure</a:t>
            </a:r>
            <a:endParaRPr lang="en-US" sz="850" dirty="0"/>
          </a:p>
        </p:txBody>
      </p:sp>
      <p:sp>
        <p:nvSpPr>
          <p:cNvPr id="14" name="Text 12"/>
          <p:cNvSpPr/>
          <p:nvPr/>
        </p:nvSpPr>
        <p:spPr>
          <a:xfrm>
            <a:off x="3749040" y="1965960"/>
            <a:ext cx="1051560" cy="274320"/>
          </a:xfrm>
          <a:prstGeom prst="rect">
            <a:avLst/>
          </a:prstGeom>
          <a:noFill/>
          <a:ln/>
        </p:spPr>
        <p:txBody>
          <a:bodyPr wrap="square" lIns="0" tIns="0" rIns="0" bIns="0" rtlCol="0" anchor="ctr"/>
          <a:lstStyle/>
          <a:p>
            <a:pPr algn="ctr" indent="0" marL="0">
              <a:buNone/>
            </a:pPr>
            <a:r>
              <a:rPr lang="en-US" sz="850" b="1" dirty="0">
                <a:solidFill>
                  <a:srgbClr val="8B1A1A"/>
                </a:solidFill>
                <a:latin typeface="Calibri" pitchFamily="34" charset="0"/>
                <a:ea typeface="Calibri" pitchFamily="34" charset="-122"/>
                <a:cs typeface="Calibri" pitchFamily="34" charset="-120"/>
              </a:rPr>
              <a:t>Critical</a:t>
            </a:r>
            <a:endParaRPr lang="en-US" sz="850" dirty="0"/>
          </a:p>
        </p:txBody>
      </p:sp>
      <p:sp>
        <p:nvSpPr>
          <p:cNvPr id="15" name="Text 13"/>
          <p:cNvSpPr/>
          <p:nvPr/>
        </p:nvSpPr>
        <p:spPr>
          <a:xfrm>
            <a:off x="4846320" y="1965960"/>
            <a:ext cx="1005840" cy="274320"/>
          </a:xfrm>
          <a:prstGeom prst="rect">
            <a:avLst/>
          </a:prstGeom>
          <a:noFill/>
          <a:ln/>
        </p:spPr>
        <p:txBody>
          <a:bodyPr wrap="square" lIns="0" tIns="0" rIns="0" bIns="0" rtlCol="0" anchor="ctr"/>
          <a:lstStyle/>
          <a:p>
            <a:pPr algn="ctr" indent="0" marL="0">
              <a:buNone/>
            </a:pPr>
            <a:r>
              <a:rPr lang="en-US" sz="850" dirty="0">
                <a:solidFill>
                  <a:srgbClr val="0F4C81"/>
                </a:solidFill>
                <a:latin typeface="Calibri" pitchFamily="34" charset="0"/>
                <a:ea typeface="Calibri" pitchFamily="34" charset="-122"/>
                <a:cs typeface="Calibri" pitchFamily="34" charset="-120"/>
              </a:rPr>
              <a:t>Active</a:t>
            </a:r>
            <a:endParaRPr lang="en-US" sz="850" dirty="0"/>
          </a:p>
        </p:txBody>
      </p:sp>
      <p:sp>
        <p:nvSpPr>
          <p:cNvPr id="16" name="Shape 14"/>
          <p:cNvSpPr/>
          <p:nvPr/>
        </p:nvSpPr>
        <p:spPr>
          <a:xfrm>
            <a:off x="457200" y="2313432"/>
            <a:ext cx="5486400" cy="393192"/>
          </a:xfrm>
          <a:prstGeom prst="rect">
            <a:avLst/>
          </a:prstGeom>
          <a:solidFill>
            <a:srgbClr val="FFFFFF"/>
          </a:solidFill>
          <a:ln/>
        </p:spPr>
      </p:sp>
      <p:sp>
        <p:nvSpPr>
          <p:cNvPr id="17" name="Text 15"/>
          <p:cNvSpPr/>
          <p:nvPr/>
        </p:nvSpPr>
        <p:spPr>
          <a:xfrm>
            <a:off x="548640" y="2377440"/>
            <a:ext cx="310896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Suez Canal — 70% traffic reduction vs 2023</a:t>
            </a:r>
            <a:endParaRPr lang="en-US" sz="850" dirty="0"/>
          </a:p>
        </p:txBody>
      </p:sp>
      <p:sp>
        <p:nvSpPr>
          <p:cNvPr id="18" name="Text 16"/>
          <p:cNvSpPr/>
          <p:nvPr/>
        </p:nvSpPr>
        <p:spPr>
          <a:xfrm>
            <a:off x="3749040" y="2377440"/>
            <a:ext cx="1051560" cy="274320"/>
          </a:xfrm>
          <a:prstGeom prst="rect">
            <a:avLst/>
          </a:prstGeom>
          <a:noFill/>
          <a:ln/>
        </p:spPr>
        <p:txBody>
          <a:bodyPr wrap="square" lIns="0" tIns="0" rIns="0" bIns="0" rtlCol="0" anchor="ctr"/>
          <a:lstStyle/>
          <a:p>
            <a:pPr algn="ctr" indent="0" marL="0">
              <a:buNone/>
            </a:pPr>
            <a:r>
              <a:rPr lang="en-US" sz="850" b="1" dirty="0">
                <a:solidFill>
                  <a:srgbClr val="8B1A1A"/>
                </a:solidFill>
                <a:latin typeface="Calibri" pitchFamily="34" charset="0"/>
                <a:ea typeface="Calibri" pitchFamily="34" charset="-122"/>
                <a:cs typeface="Calibri" pitchFamily="34" charset="-120"/>
              </a:rPr>
              <a:t>Severe</a:t>
            </a:r>
            <a:endParaRPr lang="en-US" sz="850" dirty="0"/>
          </a:p>
        </p:txBody>
      </p:sp>
      <p:sp>
        <p:nvSpPr>
          <p:cNvPr id="19" name="Text 17"/>
          <p:cNvSpPr/>
          <p:nvPr/>
        </p:nvSpPr>
        <p:spPr>
          <a:xfrm>
            <a:off x="4846320" y="2377440"/>
            <a:ext cx="1005840" cy="274320"/>
          </a:xfrm>
          <a:prstGeom prst="rect">
            <a:avLst/>
          </a:prstGeom>
          <a:noFill/>
          <a:ln/>
        </p:spPr>
        <p:txBody>
          <a:bodyPr wrap="square" lIns="0" tIns="0" rIns="0" bIns="0" rtlCol="0" anchor="ctr"/>
          <a:lstStyle/>
          <a:p>
            <a:pPr algn="ctr" indent="0" marL="0">
              <a:buNone/>
            </a:pPr>
            <a:r>
              <a:rPr lang="en-US" sz="850" dirty="0">
                <a:solidFill>
                  <a:srgbClr val="0F4C81"/>
                </a:solidFill>
                <a:latin typeface="Calibri" pitchFamily="34" charset="0"/>
                <a:ea typeface="Calibri" pitchFamily="34" charset="-122"/>
                <a:cs typeface="Calibri" pitchFamily="34" charset="-120"/>
              </a:rPr>
              <a:t>Ongoing</a:t>
            </a:r>
            <a:endParaRPr lang="en-US" sz="850" dirty="0"/>
          </a:p>
        </p:txBody>
      </p:sp>
      <p:sp>
        <p:nvSpPr>
          <p:cNvPr id="20" name="Shape 18"/>
          <p:cNvSpPr/>
          <p:nvPr/>
        </p:nvSpPr>
        <p:spPr>
          <a:xfrm>
            <a:off x="457200" y="2724912"/>
            <a:ext cx="5486400" cy="393192"/>
          </a:xfrm>
          <a:prstGeom prst="rect">
            <a:avLst/>
          </a:prstGeom>
          <a:solidFill>
            <a:srgbClr val="F2F5F9"/>
          </a:solidFill>
          <a:ln/>
        </p:spPr>
      </p:sp>
      <p:sp>
        <p:nvSpPr>
          <p:cNvPr id="21" name="Text 19"/>
          <p:cNvSpPr/>
          <p:nvPr/>
        </p:nvSpPr>
        <p:spPr>
          <a:xfrm>
            <a:off x="548640" y="2788920"/>
            <a:ext cx="310896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US tariff escalation — multiple tranches</a:t>
            </a:r>
            <a:endParaRPr lang="en-US" sz="850" dirty="0"/>
          </a:p>
        </p:txBody>
      </p:sp>
      <p:sp>
        <p:nvSpPr>
          <p:cNvPr id="22" name="Text 20"/>
          <p:cNvSpPr/>
          <p:nvPr/>
        </p:nvSpPr>
        <p:spPr>
          <a:xfrm>
            <a:off x="3749040" y="2788920"/>
            <a:ext cx="1051560" cy="274320"/>
          </a:xfrm>
          <a:prstGeom prst="rect">
            <a:avLst/>
          </a:prstGeom>
          <a:noFill/>
          <a:ln/>
        </p:spPr>
        <p:txBody>
          <a:bodyPr wrap="square" lIns="0" tIns="0" rIns="0" bIns="0" rtlCol="0" anchor="ctr"/>
          <a:lstStyle/>
          <a:p>
            <a:pPr algn="ctr" indent="0" marL="0">
              <a:buNone/>
            </a:pPr>
            <a:r>
              <a:rPr lang="en-US" sz="850" b="1" dirty="0">
                <a:solidFill>
                  <a:srgbClr val="7A3A00"/>
                </a:solidFill>
                <a:latin typeface="Calibri" pitchFamily="34" charset="0"/>
                <a:ea typeface="Calibri" pitchFamily="34" charset="-122"/>
                <a:cs typeface="Calibri" pitchFamily="34" charset="-120"/>
              </a:rPr>
              <a:t>High</a:t>
            </a:r>
            <a:endParaRPr lang="en-US" sz="850" dirty="0"/>
          </a:p>
        </p:txBody>
      </p:sp>
      <p:sp>
        <p:nvSpPr>
          <p:cNvPr id="23" name="Text 21"/>
          <p:cNvSpPr/>
          <p:nvPr/>
        </p:nvSpPr>
        <p:spPr>
          <a:xfrm>
            <a:off x="4846320" y="2788920"/>
            <a:ext cx="1005840" cy="274320"/>
          </a:xfrm>
          <a:prstGeom prst="rect">
            <a:avLst/>
          </a:prstGeom>
          <a:noFill/>
          <a:ln/>
        </p:spPr>
        <p:txBody>
          <a:bodyPr wrap="square" lIns="0" tIns="0" rIns="0" bIns="0" rtlCol="0" anchor="ctr"/>
          <a:lstStyle/>
          <a:p>
            <a:pPr algn="ctr" indent="0" marL="0">
              <a:buNone/>
            </a:pPr>
            <a:r>
              <a:rPr lang="en-US" sz="850" dirty="0">
                <a:solidFill>
                  <a:srgbClr val="0F4C81"/>
                </a:solidFill>
                <a:latin typeface="Calibri" pitchFamily="34" charset="0"/>
                <a:ea typeface="Calibri" pitchFamily="34" charset="-122"/>
                <a:cs typeface="Calibri" pitchFamily="34" charset="-120"/>
              </a:rPr>
              <a:t>Active</a:t>
            </a:r>
            <a:endParaRPr lang="en-US" sz="850" dirty="0"/>
          </a:p>
        </p:txBody>
      </p:sp>
      <p:sp>
        <p:nvSpPr>
          <p:cNvPr id="24" name="Shape 22"/>
          <p:cNvSpPr/>
          <p:nvPr/>
        </p:nvSpPr>
        <p:spPr>
          <a:xfrm>
            <a:off x="457200" y="3136392"/>
            <a:ext cx="5486400" cy="393192"/>
          </a:xfrm>
          <a:prstGeom prst="rect">
            <a:avLst/>
          </a:prstGeom>
          <a:solidFill>
            <a:srgbClr val="FFFFFF"/>
          </a:solidFill>
          <a:ln/>
        </p:spPr>
      </p:sp>
      <p:sp>
        <p:nvSpPr>
          <p:cNvPr id="25" name="Text 23"/>
          <p:cNvSpPr/>
          <p:nvPr/>
        </p:nvSpPr>
        <p:spPr>
          <a:xfrm>
            <a:off x="548640" y="3200400"/>
            <a:ext cx="310896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Chicago &amp; coastal port congestion</a:t>
            </a:r>
            <a:endParaRPr lang="en-US" sz="850" dirty="0"/>
          </a:p>
        </p:txBody>
      </p:sp>
      <p:sp>
        <p:nvSpPr>
          <p:cNvPr id="26" name="Text 24"/>
          <p:cNvSpPr/>
          <p:nvPr/>
        </p:nvSpPr>
        <p:spPr>
          <a:xfrm>
            <a:off x="3749040" y="3200400"/>
            <a:ext cx="1051560" cy="274320"/>
          </a:xfrm>
          <a:prstGeom prst="rect">
            <a:avLst/>
          </a:prstGeom>
          <a:noFill/>
          <a:ln/>
        </p:spPr>
        <p:txBody>
          <a:bodyPr wrap="square" lIns="0" tIns="0" rIns="0" bIns="0" rtlCol="0" anchor="ctr"/>
          <a:lstStyle/>
          <a:p>
            <a:pPr algn="ctr" indent="0" marL="0">
              <a:buNone/>
            </a:pPr>
            <a:r>
              <a:rPr lang="en-US" sz="850" b="1" dirty="0">
                <a:solidFill>
                  <a:srgbClr val="6B7C93"/>
                </a:solidFill>
                <a:latin typeface="Calibri" pitchFamily="34" charset="0"/>
                <a:ea typeface="Calibri" pitchFamily="34" charset="-122"/>
                <a:cs typeface="Calibri" pitchFamily="34" charset="-120"/>
              </a:rPr>
              <a:t>Moderate</a:t>
            </a:r>
            <a:endParaRPr lang="en-US" sz="850" dirty="0"/>
          </a:p>
        </p:txBody>
      </p:sp>
      <p:sp>
        <p:nvSpPr>
          <p:cNvPr id="27" name="Text 25"/>
          <p:cNvSpPr/>
          <p:nvPr/>
        </p:nvSpPr>
        <p:spPr>
          <a:xfrm>
            <a:off x="4846320" y="3200400"/>
            <a:ext cx="1005840" cy="274320"/>
          </a:xfrm>
          <a:prstGeom prst="rect">
            <a:avLst/>
          </a:prstGeom>
          <a:noFill/>
          <a:ln/>
        </p:spPr>
        <p:txBody>
          <a:bodyPr wrap="square" lIns="0" tIns="0" rIns="0" bIns="0" rtlCol="0" anchor="ctr"/>
          <a:lstStyle/>
          <a:p>
            <a:pPr algn="ctr" indent="0" marL="0">
              <a:buNone/>
            </a:pPr>
            <a:r>
              <a:rPr lang="en-US" sz="850" dirty="0">
                <a:solidFill>
                  <a:srgbClr val="0F4C81"/>
                </a:solidFill>
                <a:latin typeface="Calibri" pitchFamily="34" charset="0"/>
                <a:ea typeface="Calibri" pitchFamily="34" charset="-122"/>
                <a:cs typeface="Calibri" pitchFamily="34" charset="-120"/>
              </a:rPr>
              <a:t>Structural</a:t>
            </a:r>
            <a:endParaRPr lang="en-US" sz="850" dirty="0"/>
          </a:p>
        </p:txBody>
      </p:sp>
      <p:sp>
        <p:nvSpPr>
          <p:cNvPr id="28" name="Shape 26"/>
          <p:cNvSpPr/>
          <p:nvPr/>
        </p:nvSpPr>
        <p:spPr>
          <a:xfrm>
            <a:off x="457200" y="3547872"/>
            <a:ext cx="5486400" cy="393192"/>
          </a:xfrm>
          <a:prstGeom prst="rect">
            <a:avLst/>
          </a:prstGeom>
          <a:solidFill>
            <a:srgbClr val="F2F5F9"/>
          </a:solidFill>
          <a:ln/>
        </p:spPr>
      </p:sp>
      <p:sp>
        <p:nvSpPr>
          <p:cNvPr id="29" name="Text 27"/>
          <p:cNvSpPr/>
          <p:nvPr/>
        </p:nvSpPr>
        <p:spPr>
          <a:xfrm>
            <a:off x="548640" y="3611880"/>
            <a:ext cx="310896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Ocean freight rate volatility (+$2,000–$4,000/TEU)</a:t>
            </a:r>
            <a:endParaRPr lang="en-US" sz="850" dirty="0"/>
          </a:p>
        </p:txBody>
      </p:sp>
      <p:sp>
        <p:nvSpPr>
          <p:cNvPr id="30" name="Text 28"/>
          <p:cNvSpPr/>
          <p:nvPr/>
        </p:nvSpPr>
        <p:spPr>
          <a:xfrm>
            <a:off x="3749040" y="3611880"/>
            <a:ext cx="1051560" cy="274320"/>
          </a:xfrm>
          <a:prstGeom prst="rect">
            <a:avLst/>
          </a:prstGeom>
          <a:noFill/>
          <a:ln/>
        </p:spPr>
        <p:txBody>
          <a:bodyPr wrap="square" lIns="0" tIns="0" rIns="0" bIns="0" rtlCol="0" anchor="ctr"/>
          <a:lstStyle/>
          <a:p>
            <a:pPr algn="ctr" indent="0" marL="0">
              <a:buNone/>
            </a:pPr>
            <a:r>
              <a:rPr lang="en-US" sz="850" b="1" dirty="0">
                <a:solidFill>
                  <a:srgbClr val="7A3A00"/>
                </a:solidFill>
                <a:latin typeface="Calibri" pitchFamily="34" charset="0"/>
                <a:ea typeface="Calibri" pitchFamily="34" charset="-122"/>
                <a:cs typeface="Calibri" pitchFamily="34" charset="-120"/>
              </a:rPr>
              <a:t>High</a:t>
            </a:r>
            <a:endParaRPr lang="en-US" sz="850" dirty="0"/>
          </a:p>
        </p:txBody>
      </p:sp>
      <p:sp>
        <p:nvSpPr>
          <p:cNvPr id="31" name="Text 29"/>
          <p:cNvSpPr/>
          <p:nvPr/>
        </p:nvSpPr>
        <p:spPr>
          <a:xfrm>
            <a:off x="4846320" y="3611880"/>
            <a:ext cx="1005840" cy="274320"/>
          </a:xfrm>
          <a:prstGeom prst="rect">
            <a:avLst/>
          </a:prstGeom>
          <a:noFill/>
          <a:ln/>
        </p:spPr>
        <p:txBody>
          <a:bodyPr wrap="square" lIns="0" tIns="0" rIns="0" bIns="0" rtlCol="0" anchor="ctr"/>
          <a:lstStyle/>
          <a:p>
            <a:pPr algn="ctr" indent="0" marL="0">
              <a:buNone/>
            </a:pPr>
            <a:r>
              <a:rPr lang="en-US" sz="850" dirty="0">
                <a:solidFill>
                  <a:srgbClr val="0F4C81"/>
                </a:solidFill>
                <a:latin typeface="Calibri" pitchFamily="34" charset="0"/>
                <a:ea typeface="Calibri" pitchFamily="34" charset="-122"/>
                <a:cs typeface="Calibri" pitchFamily="34" charset="-120"/>
              </a:rPr>
              <a:t>Active</a:t>
            </a:r>
            <a:endParaRPr lang="en-US" sz="850" dirty="0"/>
          </a:p>
        </p:txBody>
      </p:sp>
      <p:sp>
        <p:nvSpPr>
          <p:cNvPr id="32" name="Shape 30"/>
          <p:cNvSpPr/>
          <p:nvPr/>
        </p:nvSpPr>
        <p:spPr>
          <a:xfrm>
            <a:off x="457200" y="3959352"/>
            <a:ext cx="5486400" cy="393192"/>
          </a:xfrm>
          <a:prstGeom prst="rect">
            <a:avLst/>
          </a:prstGeom>
          <a:solidFill>
            <a:srgbClr val="FFFFFF"/>
          </a:solidFill>
          <a:ln/>
        </p:spPr>
      </p:sp>
      <p:sp>
        <p:nvSpPr>
          <p:cNvPr id="33" name="Text 31"/>
          <p:cNvSpPr/>
          <p:nvPr/>
        </p:nvSpPr>
        <p:spPr>
          <a:xfrm>
            <a:off x="548640" y="4023360"/>
            <a:ext cx="3108960" cy="274320"/>
          </a:xfrm>
          <a:prstGeom prst="rect">
            <a:avLst/>
          </a:prstGeom>
          <a:noFill/>
          <a:ln/>
        </p:spPr>
        <p:txBody>
          <a:bodyPr wrap="square" lIns="0" tIns="0" rIns="0" bIns="0" rtlCol="0" anchor="ctr"/>
          <a:lstStyle/>
          <a:p>
            <a:pPr indent="0" marL="0">
              <a:buNone/>
            </a:pPr>
            <a:r>
              <a:rPr lang="en-US" sz="850" dirty="0">
                <a:solidFill>
                  <a:srgbClr val="0F2341"/>
                </a:solidFill>
                <a:latin typeface="Calibri" pitchFamily="34" charset="0"/>
                <a:ea typeface="Calibri" pitchFamily="34" charset="-122"/>
                <a:cs typeface="Calibri" pitchFamily="34" charset="-120"/>
              </a:rPr>
              <a:t>Container availability shortfalls (diverted fleet)</a:t>
            </a:r>
            <a:endParaRPr lang="en-US" sz="850" dirty="0"/>
          </a:p>
        </p:txBody>
      </p:sp>
      <p:sp>
        <p:nvSpPr>
          <p:cNvPr id="34" name="Text 32"/>
          <p:cNvSpPr/>
          <p:nvPr/>
        </p:nvSpPr>
        <p:spPr>
          <a:xfrm>
            <a:off x="3749040" y="4023360"/>
            <a:ext cx="1051560" cy="274320"/>
          </a:xfrm>
          <a:prstGeom prst="rect">
            <a:avLst/>
          </a:prstGeom>
          <a:noFill/>
          <a:ln/>
        </p:spPr>
        <p:txBody>
          <a:bodyPr wrap="square" lIns="0" tIns="0" rIns="0" bIns="0" rtlCol="0" anchor="ctr"/>
          <a:lstStyle/>
          <a:p>
            <a:pPr algn="ctr" indent="0" marL="0">
              <a:buNone/>
            </a:pPr>
            <a:r>
              <a:rPr lang="en-US" sz="850" b="1" dirty="0">
                <a:solidFill>
                  <a:srgbClr val="7A3A00"/>
                </a:solidFill>
                <a:latin typeface="Calibri" pitchFamily="34" charset="0"/>
                <a:ea typeface="Calibri" pitchFamily="34" charset="-122"/>
                <a:cs typeface="Calibri" pitchFamily="34" charset="-120"/>
              </a:rPr>
              <a:t>High</a:t>
            </a:r>
            <a:endParaRPr lang="en-US" sz="850" dirty="0"/>
          </a:p>
        </p:txBody>
      </p:sp>
      <p:sp>
        <p:nvSpPr>
          <p:cNvPr id="35" name="Text 33"/>
          <p:cNvSpPr/>
          <p:nvPr/>
        </p:nvSpPr>
        <p:spPr>
          <a:xfrm>
            <a:off x="4846320" y="4023360"/>
            <a:ext cx="1005840" cy="274320"/>
          </a:xfrm>
          <a:prstGeom prst="rect">
            <a:avLst/>
          </a:prstGeom>
          <a:noFill/>
          <a:ln/>
        </p:spPr>
        <p:txBody>
          <a:bodyPr wrap="square" lIns="0" tIns="0" rIns="0" bIns="0" rtlCol="0" anchor="ctr"/>
          <a:lstStyle/>
          <a:p>
            <a:pPr algn="ctr" indent="0" marL="0">
              <a:buNone/>
            </a:pPr>
            <a:r>
              <a:rPr lang="en-US" sz="850" dirty="0">
                <a:solidFill>
                  <a:srgbClr val="0F4C81"/>
                </a:solidFill>
                <a:latin typeface="Calibri" pitchFamily="34" charset="0"/>
                <a:ea typeface="Calibri" pitchFamily="34" charset="-122"/>
                <a:cs typeface="Calibri" pitchFamily="34" charset="-120"/>
              </a:rPr>
              <a:t>Active</a:t>
            </a:r>
            <a:endParaRPr lang="en-US" sz="850" dirty="0"/>
          </a:p>
        </p:txBody>
      </p:sp>
      <p:sp>
        <p:nvSpPr>
          <p:cNvPr id="36" name="Text 34"/>
          <p:cNvSpPr/>
          <p:nvPr/>
        </p:nvSpPr>
        <p:spPr>
          <a:xfrm>
            <a:off x="6400800" y="1261872"/>
            <a:ext cx="5486400" cy="256032"/>
          </a:xfrm>
          <a:prstGeom prst="rect">
            <a:avLst/>
          </a:prstGeom>
          <a:noFill/>
          <a:ln/>
        </p:spPr>
        <p:txBody>
          <a:bodyPr wrap="square" lIns="0" tIns="0" rIns="0" bIns="0" rtlCol="0" anchor="ctr"/>
          <a:lstStyle/>
          <a:p>
            <a:pPr indent="0" marL="0">
              <a:buNone/>
            </a:pPr>
            <a:r>
              <a:rPr lang="en-US" sz="800" b="1" spc="100" kern="0" dirty="0">
                <a:solidFill>
                  <a:srgbClr val="6B7C93"/>
                </a:solidFill>
                <a:latin typeface="Calibri" pitchFamily="34" charset="0"/>
                <a:ea typeface="Calibri" pitchFamily="34" charset="-122"/>
                <a:cs typeface="Calibri" pitchFamily="34" charset="-120"/>
              </a:rPr>
              <a:t>HUB RESPONSE — HOW THIS PROJECT MITIGATES EACH RISK</a:t>
            </a:r>
            <a:endParaRPr lang="en-US" sz="800" dirty="0"/>
          </a:p>
        </p:txBody>
      </p:sp>
      <p:sp>
        <p:nvSpPr>
          <p:cNvPr id="37" name="Shape 35"/>
          <p:cNvSpPr/>
          <p:nvPr/>
        </p:nvSpPr>
        <p:spPr>
          <a:xfrm>
            <a:off x="6400800" y="1536192"/>
            <a:ext cx="5486400" cy="9144"/>
          </a:xfrm>
          <a:prstGeom prst="rect">
            <a:avLst/>
          </a:prstGeom>
          <a:solidFill>
            <a:srgbClr val="D0D6DE"/>
          </a:solidFill>
          <a:ln/>
        </p:spPr>
      </p:sp>
      <p:sp>
        <p:nvSpPr>
          <p:cNvPr id="38" name="Shape 36"/>
          <p:cNvSpPr/>
          <p:nvPr/>
        </p:nvSpPr>
        <p:spPr>
          <a:xfrm>
            <a:off x="6400800" y="1627632"/>
            <a:ext cx="27432" cy="1097280"/>
          </a:xfrm>
          <a:prstGeom prst="rect">
            <a:avLst/>
          </a:prstGeom>
          <a:solidFill>
            <a:srgbClr val="1A5C38"/>
          </a:solidFill>
          <a:ln/>
        </p:spPr>
      </p:sp>
      <p:sp>
        <p:nvSpPr>
          <p:cNvPr id="39" name="Text 37"/>
          <p:cNvSpPr/>
          <p:nvPr/>
        </p:nvSpPr>
        <p:spPr>
          <a:xfrm>
            <a:off x="6565392" y="1682496"/>
            <a:ext cx="5212080" cy="274320"/>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Inland Routing Eliminates Ocean Chokepoint Exposure</a:t>
            </a:r>
            <a:endParaRPr lang="en-US" sz="950" dirty="0"/>
          </a:p>
        </p:txBody>
      </p:sp>
      <p:sp>
        <p:nvSpPr>
          <p:cNvPr id="40" name="Text 38"/>
          <p:cNvSpPr/>
          <p:nvPr/>
        </p:nvSpPr>
        <p:spPr>
          <a:xfrm>
            <a:off x="6565392" y="1993392"/>
            <a:ext cx="5212080" cy="69494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CN Rail routing through International Falls carries no war-risk premium, no Suez/Hormuz exposure, and no emergency surcharge. Cargo transiting via India (Nexusnine/JNPT) and CN Rail is structurally insulated from both disrupted maritime lanes.</a:t>
            </a:r>
            <a:endParaRPr lang="en-US" sz="850" dirty="0"/>
          </a:p>
        </p:txBody>
      </p:sp>
      <p:sp>
        <p:nvSpPr>
          <p:cNvPr id="41" name="Shape 39"/>
          <p:cNvSpPr/>
          <p:nvPr/>
        </p:nvSpPr>
        <p:spPr>
          <a:xfrm>
            <a:off x="6400800" y="2816352"/>
            <a:ext cx="27432" cy="1097280"/>
          </a:xfrm>
          <a:prstGeom prst="rect">
            <a:avLst/>
          </a:prstGeom>
          <a:solidFill>
            <a:srgbClr val="1A5C38"/>
          </a:solidFill>
          <a:ln/>
        </p:spPr>
      </p:sp>
      <p:sp>
        <p:nvSpPr>
          <p:cNvPr id="42" name="Text 40"/>
          <p:cNvSpPr/>
          <p:nvPr/>
        </p:nvSpPr>
        <p:spPr>
          <a:xfrm>
            <a:off x="6565392" y="2871216"/>
            <a:ext cx="5212080" cy="274320"/>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FTZ as Duty Buffer Against Tariff Escalation</a:t>
            </a:r>
            <a:endParaRPr lang="en-US" sz="950" dirty="0"/>
          </a:p>
        </p:txBody>
      </p:sp>
      <p:sp>
        <p:nvSpPr>
          <p:cNvPr id="43" name="Text 41"/>
          <p:cNvSpPr/>
          <p:nvPr/>
        </p:nvSpPr>
        <p:spPr>
          <a:xfrm>
            <a:off x="6565392" y="3182112"/>
            <a:ext cx="5212080" cy="69494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FTZ tenants pay zero duty until goods enter US commerce. Re-exports are duty-free. Tariff inversion benefit increases proportionally as tariff schedules rise. The FTZ becomes more valuable — not less — in a high-tariff environment.</a:t>
            </a:r>
            <a:endParaRPr lang="en-US" sz="850" dirty="0"/>
          </a:p>
        </p:txBody>
      </p:sp>
      <p:sp>
        <p:nvSpPr>
          <p:cNvPr id="44" name="Shape 42"/>
          <p:cNvSpPr/>
          <p:nvPr/>
        </p:nvSpPr>
        <p:spPr>
          <a:xfrm>
            <a:off x="6400800" y="4005072"/>
            <a:ext cx="27432" cy="1097280"/>
          </a:xfrm>
          <a:prstGeom prst="rect">
            <a:avLst/>
          </a:prstGeom>
          <a:solidFill>
            <a:srgbClr val="1A5C38"/>
          </a:solidFill>
          <a:ln/>
        </p:spPr>
      </p:sp>
      <p:sp>
        <p:nvSpPr>
          <p:cNvPr id="45" name="Text 43"/>
          <p:cNvSpPr/>
          <p:nvPr/>
        </p:nvSpPr>
        <p:spPr>
          <a:xfrm>
            <a:off x="6565392" y="4059936"/>
            <a:ext cx="5212080" cy="274320"/>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Low-Congestion Border: 2–3 Day Dwell vs 5–7 Days</a:t>
            </a:r>
            <a:endParaRPr lang="en-US" sz="950" dirty="0"/>
          </a:p>
        </p:txBody>
      </p:sp>
      <p:sp>
        <p:nvSpPr>
          <p:cNvPr id="46" name="Text 44"/>
          <p:cNvSpPr/>
          <p:nvPr/>
        </p:nvSpPr>
        <p:spPr>
          <a:xfrm>
            <a:off x="6565392" y="4370832"/>
            <a:ext cx="5212080" cy="69494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International Falls–Fort Frances is a low-traffic USMCA crossing. No Chicago interchange, no coastal port queue, no chassis shortage exposure. Structural operational advantage over congested hub alternatives.</a:t>
            </a:r>
            <a:endParaRPr lang="en-US" sz="850" dirty="0"/>
          </a:p>
        </p:txBody>
      </p:sp>
      <p:sp>
        <p:nvSpPr>
          <p:cNvPr id="47" name="Shape 45"/>
          <p:cNvSpPr/>
          <p:nvPr/>
        </p:nvSpPr>
        <p:spPr>
          <a:xfrm>
            <a:off x="6400800" y="5193792"/>
            <a:ext cx="27432" cy="1097280"/>
          </a:xfrm>
          <a:prstGeom prst="rect">
            <a:avLst/>
          </a:prstGeom>
          <a:solidFill>
            <a:srgbClr val="1A5C38"/>
          </a:solidFill>
          <a:ln/>
        </p:spPr>
      </p:sp>
      <p:sp>
        <p:nvSpPr>
          <p:cNvPr id="48" name="Text 46"/>
          <p:cNvSpPr/>
          <p:nvPr/>
        </p:nvSpPr>
        <p:spPr>
          <a:xfrm>
            <a:off x="6565392" y="5248656"/>
            <a:ext cx="5212080" cy="274320"/>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US9 IOR &amp; Bonded Storage as Tariff Navigation Tools</a:t>
            </a:r>
            <a:endParaRPr lang="en-US" sz="950" dirty="0"/>
          </a:p>
        </p:txBody>
      </p:sp>
      <p:sp>
        <p:nvSpPr>
          <p:cNvPr id="49" name="Text 47"/>
          <p:cNvSpPr/>
          <p:nvPr/>
        </p:nvSpPr>
        <p:spPr>
          <a:xfrm>
            <a:off x="6565392" y="5559552"/>
            <a:ext cx="5212080" cy="69494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Clients without US import capability route through US9 (Importer of Record). Bonded warehouse provides time to reclassify, restructure, or re-export cargo as tariff schedules evolve — without demurrage or forced-sale exposure.</a:t>
            </a:r>
            <a:endParaRPr lang="en-US" sz="850" dirty="0"/>
          </a:p>
        </p:txBody>
      </p:sp>
      <p:sp>
        <p:nvSpPr>
          <p:cNvPr id="50" name="Shape 48"/>
          <p:cNvSpPr/>
          <p:nvPr/>
        </p:nvSpPr>
        <p:spPr>
          <a:xfrm>
            <a:off x="0" y="6656832"/>
            <a:ext cx="12161520" cy="201168"/>
          </a:xfrm>
          <a:prstGeom prst="rect">
            <a:avLst/>
          </a:prstGeom>
          <a:solidFill>
            <a:srgbClr val="0F2341"/>
          </a:solidFill>
          <a:ln/>
        </p:spPr>
      </p:sp>
      <p:sp>
        <p:nvSpPr>
          <p:cNvPr id="51" name="Text 49"/>
          <p:cNvSpPr/>
          <p:nvPr/>
        </p:nvSpPr>
        <p:spPr>
          <a:xfrm>
            <a:off x="365760" y="6675120"/>
            <a:ext cx="10972800" cy="164592"/>
          </a:xfrm>
          <a:prstGeom prst="rect">
            <a:avLst/>
          </a:prstGeom>
          <a:noFill/>
          <a:ln/>
        </p:spPr>
        <p:txBody>
          <a:bodyPr wrap="square" lIns="0" tIns="0" rIns="0" bIns="0" rtlCol="0" anchor="ctr"/>
          <a:lstStyle/>
          <a:p>
            <a:pPr indent="0" marL="0">
              <a:buNone/>
            </a:pPr>
            <a:r>
              <a:rPr lang="en-US" sz="650" dirty="0">
                <a:solidFill>
                  <a:srgbClr val="8FA8C0"/>
                </a:solidFill>
                <a:latin typeface="Calibri" pitchFamily="34" charset="0"/>
                <a:ea typeface="Calibri" pitchFamily="34" charset="-122"/>
                <a:cs typeface="Calibri" pitchFamily="34" charset="-120"/>
              </a:rPr>
              <a:t>CONFIDENTIAL  |  INTERNATIONAL FALLS MULTIMODAL LOGISTICS HUB &amp; FTZ  |  ONESIMUS CORPORATION  |  ICM FORUM #12  |  APRIL 2026</a:t>
            </a:r>
            <a:endParaRPr lang="en-US" sz="650" dirty="0"/>
          </a:p>
        </p:txBody>
      </p:sp>
      <p:sp>
        <p:nvSpPr>
          <p:cNvPr id="52" name="Text 50"/>
          <p:cNvSpPr/>
          <p:nvPr/>
        </p:nvSpPr>
        <p:spPr>
          <a:xfrm>
            <a:off x="11430000" y="6675120"/>
            <a:ext cx="548640" cy="164592"/>
          </a:xfrm>
          <a:prstGeom prst="rect">
            <a:avLst/>
          </a:prstGeom>
          <a:noFill/>
          <a:ln/>
        </p:spPr>
        <p:txBody>
          <a:bodyPr wrap="square" lIns="0" tIns="0" rIns="0" bIns="0" rtlCol="0" anchor="ctr"/>
          <a:lstStyle/>
          <a:p>
            <a:pPr algn="r" indent="0" marL="0">
              <a:buNone/>
            </a:pPr>
            <a:r>
              <a:rPr lang="en-US" sz="650" dirty="0">
                <a:solidFill>
                  <a:srgbClr val="8FA8C0"/>
                </a:solidFill>
                <a:latin typeface="Calibri" pitchFamily="34" charset="0"/>
                <a:ea typeface="Calibri" pitchFamily="34" charset="-122"/>
                <a:cs typeface="Calibri" pitchFamily="34" charset="-120"/>
              </a:rPr>
              <a:t>8</a:t>
            </a:r>
            <a:endParaRPr lang="en-US" sz="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61520" cy="54864"/>
          </a:xfrm>
          <a:prstGeom prst="rect">
            <a:avLst/>
          </a:prstGeom>
          <a:solidFill>
            <a:srgbClr val="0F4C81"/>
          </a:solidFill>
          <a:ln/>
        </p:spPr>
      </p:sp>
      <p:sp>
        <p:nvSpPr>
          <p:cNvPr id="3" name="Text 1"/>
          <p:cNvSpPr/>
          <p:nvPr/>
        </p:nvSpPr>
        <p:spPr>
          <a:xfrm>
            <a:off x="457200" y="201168"/>
            <a:ext cx="11247120" cy="566928"/>
          </a:xfrm>
          <a:prstGeom prst="rect">
            <a:avLst/>
          </a:prstGeom>
          <a:noFill/>
          <a:ln/>
        </p:spPr>
        <p:txBody>
          <a:bodyPr wrap="square" lIns="0" tIns="0" rIns="0" bIns="0" rtlCol="0" anchor="ctr"/>
          <a:lstStyle/>
          <a:p>
            <a:pPr indent="0" marL="0">
              <a:buNone/>
            </a:pPr>
            <a:r>
              <a:rPr lang="en-US" sz="2000" b="1" dirty="0">
                <a:solidFill>
                  <a:srgbClr val="0F2341"/>
                </a:solidFill>
                <a:latin typeface="Calibri" pitchFamily="34" charset="0"/>
                <a:ea typeface="Calibri" pitchFamily="34" charset="-122"/>
                <a:cs typeface="Calibri" pitchFamily="34" charset="-120"/>
              </a:rPr>
              <a:t>Economic Impact &amp; Stakeholder Value</a:t>
            </a:r>
            <a:endParaRPr lang="en-US" sz="2000" dirty="0"/>
          </a:p>
        </p:txBody>
      </p:sp>
      <p:sp>
        <p:nvSpPr>
          <p:cNvPr id="4" name="Shape 2"/>
          <p:cNvSpPr/>
          <p:nvPr/>
        </p:nvSpPr>
        <p:spPr>
          <a:xfrm>
            <a:off x="457200" y="822960"/>
            <a:ext cx="11247120" cy="9144"/>
          </a:xfrm>
          <a:prstGeom prst="rect">
            <a:avLst/>
          </a:prstGeom>
          <a:solidFill>
            <a:srgbClr val="D0D6DE"/>
          </a:solidFill>
          <a:ln/>
        </p:spPr>
      </p:sp>
      <p:sp>
        <p:nvSpPr>
          <p:cNvPr id="5" name="Text 3"/>
          <p:cNvSpPr/>
          <p:nvPr/>
        </p:nvSpPr>
        <p:spPr>
          <a:xfrm>
            <a:off x="457200" y="896112"/>
            <a:ext cx="11247120" cy="274320"/>
          </a:xfrm>
          <a:prstGeom prst="rect">
            <a:avLst/>
          </a:prstGeom>
          <a:noFill/>
          <a:ln/>
        </p:spPr>
        <p:txBody>
          <a:bodyPr wrap="square" lIns="0" tIns="0" rIns="0" bIns="0" rtlCol="0" anchor="ctr"/>
          <a:lstStyle/>
          <a:p>
            <a:pPr indent="0" marL="0">
              <a:buNone/>
            </a:pPr>
            <a:r>
              <a:rPr lang="en-US" sz="950" i="1" dirty="0">
                <a:solidFill>
                  <a:srgbClr val="6B7C93"/>
                </a:solidFill>
                <a:latin typeface="Calibri" pitchFamily="34" charset="0"/>
                <a:ea typeface="Calibri" pitchFamily="34" charset="-122"/>
                <a:cs typeface="Calibri" pitchFamily="34" charset="-120"/>
              </a:rPr>
              <a:t>Multi-constituency value creation across public sector, private capital, shippers, and community</a:t>
            </a:r>
            <a:endParaRPr lang="en-US" sz="950" dirty="0"/>
          </a:p>
        </p:txBody>
      </p:sp>
      <p:sp>
        <p:nvSpPr>
          <p:cNvPr id="6" name="Text 4"/>
          <p:cNvSpPr/>
          <p:nvPr/>
        </p:nvSpPr>
        <p:spPr>
          <a:xfrm>
            <a:off x="457200" y="1261872"/>
            <a:ext cx="5394960" cy="256032"/>
          </a:xfrm>
          <a:prstGeom prst="rect">
            <a:avLst/>
          </a:prstGeom>
          <a:noFill/>
          <a:ln/>
        </p:spPr>
        <p:txBody>
          <a:bodyPr wrap="square" lIns="0" tIns="0" rIns="0" bIns="0" rtlCol="0" anchor="ctr"/>
          <a:lstStyle/>
          <a:p>
            <a:pPr indent="0" marL="0">
              <a:buNone/>
            </a:pPr>
            <a:r>
              <a:rPr lang="en-US" sz="800" b="1" spc="100" kern="0" dirty="0">
                <a:solidFill>
                  <a:srgbClr val="6B7C93"/>
                </a:solidFill>
                <a:latin typeface="Calibri" pitchFamily="34" charset="0"/>
                <a:ea typeface="Calibri" pitchFamily="34" charset="-122"/>
                <a:cs typeface="Calibri" pitchFamily="34" charset="-120"/>
              </a:rPr>
              <a:t>PUBLIC SECTOR &amp; STATE OF MINNESOTA</a:t>
            </a:r>
            <a:endParaRPr lang="en-US" sz="800" dirty="0"/>
          </a:p>
        </p:txBody>
      </p:sp>
      <p:sp>
        <p:nvSpPr>
          <p:cNvPr id="7" name="Shape 5"/>
          <p:cNvSpPr/>
          <p:nvPr/>
        </p:nvSpPr>
        <p:spPr>
          <a:xfrm>
            <a:off x="457200" y="1536192"/>
            <a:ext cx="5394960" cy="9144"/>
          </a:xfrm>
          <a:prstGeom prst="rect">
            <a:avLst/>
          </a:prstGeom>
          <a:solidFill>
            <a:srgbClr val="D0D6DE"/>
          </a:solidFill>
          <a:ln/>
        </p:spPr>
      </p:sp>
      <p:sp>
        <p:nvSpPr>
          <p:cNvPr id="8" name="Shape 6"/>
          <p:cNvSpPr/>
          <p:nvPr/>
        </p:nvSpPr>
        <p:spPr>
          <a:xfrm>
            <a:off x="457200" y="1645920"/>
            <a:ext cx="27432" cy="877824"/>
          </a:xfrm>
          <a:prstGeom prst="rect">
            <a:avLst/>
          </a:prstGeom>
          <a:solidFill>
            <a:srgbClr val="0F4C81"/>
          </a:solidFill>
          <a:ln/>
        </p:spPr>
      </p:sp>
      <p:sp>
        <p:nvSpPr>
          <p:cNvPr id="9" name="Text 7"/>
          <p:cNvSpPr/>
          <p:nvPr/>
        </p:nvSpPr>
        <p:spPr>
          <a:xfrm>
            <a:off x="621792" y="1691640"/>
            <a:ext cx="5120640" cy="237744"/>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Job Creation</a:t>
            </a:r>
            <a:endParaRPr lang="en-US" sz="950" dirty="0"/>
          </a:p>
        </p:txBody>
      </p:sp>
      <p:sp>
        <p:nvSpPr>
          <p:cNvPr id="10" name="Text 8"/>
          <p:cNvSpPr/>
          <p:nvPr/>
        </p:nvSpPr>
        <p:spPr>
          <a:xfrm>
            <a:off x="621792" y="1956816"/>
            <a:ext cx="5120640" cy="51206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Construction employment + long-term operations across logistics, maritime, aviation, data, and housing sectors. Anchors rural economic base in Greater Minnesota.</a:t>
            </a:r>
            <a:endParaRPr lang="en-US" sz="850" dirty="0"/>
          </a:p>
        </p:txBody>
      </p:sp>
      <p:sp>
        <p:nvSpPr>
          <p:cNvPr id="11" name="Shape 9"/>
          <p:cNvSpPr/>
          <p:nvPr/>
        </p:nvSpPr>
        <p:spPr>
          <a:xfrm>
            <a:off x="457200" y="2651760"/>
            <a:ext cx="27432" cy="877824"/>
          </a:xfrm>
          <a:prstGeom prst="rect">
            <a:avLst/>
          </a:prstGeom>
          <a:solidFill>
            <a:srgbClr val="0F4C81"/>
          </a:solidFill>
          <a:ln/>
        </p:spPr>
      </p:sp>
      <p:sp>
        <p:nvSpPr>
          <p:cNvPr id="12" name="Text 10"/>
          <p:cNvSpPr/>
          <p:nvPr/>
        </p:nvSpPr>
        <p:spPr>
          <a:xfrm>
            <a:off x="621792" y="2697480"/>
            <a:ext cx="5120640" cy="237744"/>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Tax Base Expansion</a:t>
            </a:r>
            <a:endParaRPr lang="en-US" sz="950" dirty="0"/>
          </a:p>
        </p:txBody>
      </p:sp>
      <p:sp>
        <p:nvSpPr>
          <p:cNvPr id="13" name="Text 11"/>
          <p:cNvSpPr/>
          <p:nvPr/>
        </p:nvSpPr>
        <p:spPr>
          <a:xfrm>
            <a:off x="621792" y="2962656"/>
            <a:ext cx="5120640" cy="51206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Property, payroll, sales, and indirect economic activity generated by multi-phase development platform spanning logistics, technology, and residential.</a:t>
            </a:r>
            <a:endParaRPr lang="en-US" sz="850" dirty="0"/>
          </a:p>
        </p:txBody>
      </p:sp>
      <p:sp>
        <p:nvSpPr>
          <p:cNvPr id="14" name="Shape 12"/>
          <p:cNvSpPr/>
          <p:nvPr/>
        </p:nvSpPr>
        <p:spPr>
          <a:xfrm>
            <a:off x="457200" y="3657600"/>
            <a:ext cx="27432" cy="877824"/>
          </a:xfrm>
          <a:prstGeom prst="rect">
            <a:avLst/>
          </a:prstGeom>
          <a:solidFill>
            <a:srgbClr val="0F4C81"/>
          </a:solidFill>
          <a:ln/>
        </p:spPr>
      </p:sp>
      <p:sp>
        <p:nvSpPr>
          <p:cNvPr id="15" name="Text 13"/>
          <p:cNvSpPr/>
          <p:nvPr/>
        </p:nvSpPr>
        <p:spPr>
          <a:xfrm>
            <a:off x="621792" y="3703320"/>
            <a:ext cx="5120640" cy="237744"/>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DEED Alignment</a:t>
            </a:r>
            <a:endParaRPr lang="en-US" sz="950" dirty="0"/>
          </a:p>
        </p:txBody>
      </p:sp>
      <p:sp>
        <p:nvSpPr>
          <p:cNvPr id="16" name="Text 14"/>
          <p:cNvSpPr/>
          <p:nvPr/>
        </p:nvSpPr>
        <p:spPr>
          <a:xfrm>
            <a:off x="621792" y="3968496"/>
            <a:ext cx="5120640" cy="51206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Direct eligibility for Minnesota DEED infrastructure grants, state bonding programs, MN DOT freight rail assistance, and Public Facilities Authority financing.</a:t>
            </a:r>
            <a:endParaRPr lang="en-US" sz="850" dirty="0"/>
          </a:p>
        </p:txBody>
      </p:sp>
      <p:sp>
        <p:nvSpPr>
          <p:cNvPr id="17" name="Shape 15"/>
          <p:cNvSpPr/>
          <p:nvPr/>
        </p:nvSpPr>
        <p:spPr>
          <a:xfrm>
            <a:off x="457200" y="4663440"/>
            <a:ext cx="27432" cy="877824"/>
          </a:xfrm>
          <a:prstGeom prst="rect">
            <a:avLst/>
          </a:prstGeom>
          <a:solidFill>
            <a:srgbClr val="0F4C81"/>
          </a:solidFill>
          <a:ln/>
        </p:spPr>
      </p:sp>
      <p:sp>
        <p:nvSpPr>
          <p:cNvPr id="18" name="Text 16"/>
          <p:cNvSpPr/>
          <p:nvPr/>
        </p:nvSpPr>
        <p:spPr>
          <a:xfrm>
            <a:off x="621792" y="4709160"/>
            <a:ext cx="5120640" cy="237744"/>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Trade Policy Alignment</a:t>
            </a:r>
            <a:endParaRPr lang="en-US" sz="950" dirty="0"/>
          </a:p>
        </p:txBody>
      </p:sp>
      <p:sp>
        <p:nvSpPr>
          <p:cNvPr id="19" name="Text 17"/>
          <p:cNvSpPr/>
          <p:nvPr/>
        </p:nvSpPr>
        <p:spPr>
          <a:xfrm>
            <a:off x="621792" y="4974336"/>
            <a:ext cx="5120640" cy="51206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Strengthens Minnesota's position as a primary inland gateway for cross-border North American and international trade. Directly supports USMCA trade facilitation objectives.</a:t>
            </a:r>
            <a:endParaRPr lang="en-US" sz="850" dirty="0"/>
          </a:p>
        </p:txBody>
      </p:sp>
      <p:sp>
        <p:nvSpPr>
          <p:cNvPr id="20" name="Shape 18"/>
          <p:cNvSpPr/>
          <p:nvPr/>
        </p:nvSpPr>
        <p:spPr>
          <a:xfrm>
            <a:off x="457200" y="5669280"/>
            <a:ext cx="27432" cy="877824"/>
          </a:xfrm>
          <a:prstGeom prst="rect">
            <a:avLst/>
          </a:prstGeom>
          <a:solidFill>
            <a:srgbClr val="0F4C81"/>
          </a:solidFill>
          <a:ln/>
        </p:spPr>
      </p:sp>
      <p:sp>
        <p:nvSpPr>
          <p:cNvPr id="21" name="Text 19"/>
          <p:cNvSpPr/>
          <p:nvPr/>
        </p:nvSpPr>
        <p:spPr>
          <a:xfrm>
            <a:off x="621792" y="5715000"/>
            <a:ext cx="5120640" cy="237744"/>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World Expo 2031 Readiness</a:t>
            </a:r>
            <a:endParaRPr lang="en-US" sz="950" dirty="0"/>
          </a:p>
        </p:txBody>
      </p:sp>
      <p:sp>
        <p:nvSpPr>
          <p:cNvPr id="22" name="Text 20"/>
          <p:cNvSpPr/>
          <p:nvPr/>
        </p:nvSpPr>
        <p:spPr>
          <a:xfrm>
            <a:off x="621792" y="5980176"/>
            <a:ext cx="5120640" cy="51206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Provides institutional infrastructure capacity ahead of the 2031 World Expo, positioning Minnesota as a globally connected, logistics-capable host region.</a:t>
            </a:r>
            <a:endParaRPr lang="en-US" sz="850" dirty="0"/>
          </a:p>
        </p:txBody>
      </p:sp>
      <p:sp>
        <p:nvSpPr>
          <p:cNvPr id="23" name="Text 21"/>
          <p:cNvSpPr/>
          <p:nvPr/>
        </p:nvSpPr>
        <p:spPr>
          <a:xfrm>
            <a:off x="6400800" y="1261872"/>
            <a:ext cx="5394960" cy="256032"/>
          </a:xfrm>
          <a:prstGeom prst="rect">
            <a:avLst/>
          </a:prstGeom>
          <a:noFill/>
          <a:ln/>
        </p:spPr>
        <p:txBody>
          <a:bodyPr wrap="square" lIns="0" tIns="0" rIns="0" bIns="0" rtlCol="0" anchor="ctr"/>
          <a:lstStyle/>
          <a:p>
            <a:pPr indent="0" marL="0">
              <a:buNone/>
            </a:pPr>
            <a:r>
              <a:rPr lang="en-US" sz="800" b="1" spc="100" kern="0" dirty="0">
                <a:solidFill>
                  <a:srgbClr val="6B7C93"/>
                </a:solidFill>
                <a:latin typeface="Calibri" pitchFamily="34" charset="0"/>
                <a:ea typeface="Calibri" pitchFamily="34" charset="-122"/>
                <a:cs typeface="Calibri" pitchFamily="34" charset="-120"/>
              </a:rPr>
              <a:t>PRIVATE INVESTORS</a:t>
            </a:r>
            <a:endParaRPr lang="en-US" sz="800" dirty="0"/>
          </a:p>
        </p:txBody>
      </p:sp>
      <p:sp>
        <p:nvSpPr>
          <p:cNvPr id="24" name="Shape 22"/>
          <p:cNvSpPr/>
          <p:nvPr/>
        </p:nvSpPr>
        <p:spPr>
          <a:xfrm>
            <a:off x="6400800" y="1536192"/>
            <a:ext cx="5394960" cy="9144"/>
          </a:xfrm>
          <a:prstGeom prst="rect">
            <a:avLst/>
          </a:prstGeom>
          <a:solidFill>
            <a:srgbClr val="D0D6DE"/>
          </a:solidFill>
          <a:ln/>
        </p:spPr>
      </p:sp>
      <p:sp>
        <p:nvSpPr>
          <p:cNvPr id="25" name="Shape 23"/>
          <p:cNvSpPr/>
          <p:nvPr/>
        </p:nvSpPr>
        <p:spPr>
          <a:xfrm>
            <a:off x="6400800" y="1645920"/>
            <a:ext cx="27432" cy="877824"/>
          </a:xfrm>
          <a:prstGeom prst="rect">
            <a:avLst/>
          </a:prstGeom>
          <a:solidFill>
            <a:srgbClr val="0F4C81"/>
          </a:solidFill>
          <a:ln/>
        </p:spPr>
      </p:sp>
      <p:sp>
        <p:nvSpPr>
          <p:cNvPr id="26" name="Text 24"/>
          <p:cNvSpPr/>
          <p:nvPr/>
        </p:nvSpPr>
        <p:spPr>
          <a:xfrm>
            <a:off x="6565392" y="1691640"/>
            <a:ext cx="5120640" cy="237744"/>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Revenue Diversification</a:t>
            </a:r>
            <a:endParaRPr lang="en-US" sz="950" dirty="0"/>
          </a:p>
        </p:txBody>
      </p:sp>
      <p:sp>
        <p:nvSpPr>
          <p:cNvPr id="27" name="Text 25"/>
          <p:cNvSpPr/>
          <p:nvPr/>
        </p:nvSpPr>
        <p:spPr>
          <a:xfrm>
            <a:off x="6565392" y="1956816"/>
            <a:ext cx="5120640" cy="51206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Five distinct revenue streams: warehousing/FTZ, air cargo, maritime terminal, data centre co-location, and residential rents. No single-revenue dependency.</a:t>
            </a:r>
            <a:endParaRPr lang="en-US" sz="850" dirty="0"/>
          </a:p>
        </p:txBody>
      </p:sp>
      <p:sp>
        <p:nvSpPr>
          <p:cNvPr id="28" name="Shape 26"/>
          <p:cNvSpPr/>
          <p:nvPr/>
        </p:nvSpPr>
        <p:spPr>
          <a:xfrm>
            <a:off x="6400800" y="2651760"/>
            <a:ext cx="27432" cy="877824"/>
          </a:xfrm>
          <a:prstGeom prst="rect">
            <a:avLst/>
          </a:prstGeom>
          <a:solidFill>
            <a:srgbClr val="0F4C81"/>
          </a:solidFill>
          <a:ln/>
        </p:spPr>
      </p:sp>
      <p:sp>
        <p:nvSpPr>
          <p:cNvPr id="29" name="Text 27"/>
          <p:cNvSpPr/>
          <p:nvPr/>
        </p:nvSpPr>
        <p:spPr>
          <a:xfrm>
            <a:off x="6565392" y="2697480"/>
            <a:ext cx="5120640" cy="237744"/>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Inflation-Hedged Real Assets</a:t>
            </a:r>
            <a:endParaRPr lang="en-US" sz="950" dirty="0"/>
          </a:p>
        </p:txBody>
      </p:sp>
      <p:sp>
        <p:nvSpPr>
          <p:cNvPr id="30" name="Text 28"/>
          <p:cNvSpPr/>
          <p:nvPr/>
        </p:nvSpPr>
        <p:spPr>
          <a:xfrm>
            <a:off x="6565392" y="2962656"/>
            <a:ext cx="5120640" cy="51206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Hard infrastructure with embedded pricing power. Long-term leases and quasi-utility characteristics provide DSCR stability across economic cycles.</a:t>
            </a:r>
            <a:endParaRPr lang="en-US" sz="850" dirty="0"/>
          </a:p>
        </p:txBody>
      </p:sp>
      <p:sp>
        <p:nvSpPr>
          <p:cNvPr id="31" name="Shape 29"/>
          <p:cNvSpPr/>
          <p:nvPr/>
        </p:nvSpPr>
        <p:spPr>
          <a:xfrm>
            <a:off x="6400800" y="3657600"/>
            <a:ext cx="27432" cy="877824"/>
          </a:xfrm>
          <a:prstGeom prst="rect">
            <a:avLst/>
          </a:prstGeom>
          <a:solidFill>
            <a:srgbClr val="0F4C81"/>
          </a:solidFill>
          <a:ln/>
        </p:spPr>
      </p:sp>
      <p:sp>
        <p:nvSpPr>
          <p:cNvPr id="32" name="Text 30"/>
          <p:cNvSpPr/>
          <p:nvPr/>
        </p:nvSpPr>
        <p:spPr>
          <a:xfrm>
            <a:off x="6565392" y="3703320"/>
            <a:ext cx="5120640" cy="237744"/>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DFI-Eligible Structuring</a:t>
            </a:r>
            <a:endParaRPr lang="en-US" sz="950" dirty="0"/>
          </a:p>
        </p:txBody>
      </p:sp>
      <p:sp>
        <p:nvSpPr>
          <p:cNvPr id="33" name="Text 31"/>
          <p:cNvSpPr/>
          <p:nvPr/>
        </p:nvSpPr>
        <p:spPr>
          <a:xfrm>
            <a:off x="6565392" y="3968496"/>
            <a:ext cx="5120640" cy="51206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Aligns with US International Development Finance Corporation (DFC), North American Development Bank (NADBank), and multilateral co-financing mandates. 25–30 year tenor available.</a:t>
            </a:r>
            <a:endParaRPr lang="en-US" sz="850" dirty="0"/>
          </a:p>
        </p:txBody>
      </p:sp>
      <p:sp>
        <p:nvSpPr>
          <p:cNvPr id="34" name="Shape 32"/>
          <p:cNvSpPr/>
          <p:nvPr/>
        </p:nvSpPr>
        <p:spPr>
          <a:xfrm>
            <a:off x="6400800" y="4663440"/>
            <a:ext cx="27432" cy="877824"/>
          </a:xfrm>
          <a:prstGeom prst="rect">
            <a:avLst/>
          </a:prstGeom>
          <a:solidFill>
            <a:srgbClr val="0F4C81"/>
          </a:solidFill>
          <a:ln/>
        </p:spPr>
      </p:sp>
      <p:sp>
        <p:nvSpPr>
          <p:cNvPr id="35" name="Text 33"/>
          <p:cNvSpPr/>
          <p:nvPr/>
        </p:nvSpPr>
        <p:spPr>
          <a:xfrm>
            <a:off x="6565392" y="4709160"/>
            <a:ext cx="5120640" cy="237744"/>
          </a:xfrm>
          <a:prstGeom prst="rect">
            <a:avLst/>
          </a:prstGeom>
          <a:noFill/>
          <a:ln/>
        </p:spPr>
        <p:txBody>
          <a:bodyPr wrap="square" lIns="0" tIns="0" rIns="0" bIns="0" rtlCol="0" anchor="ctr"/>
          <a:lstStyle/>
          <a:p>
            <a:pPr indent="0" marL="0">
              <a:buNone/>
            </a:pPr>
            <a:r>
              <a:rPr lang="en-US" sz="950" b="1" dirty="0">
                <a:solidFill>
                  <a:srgbClr val="0F2341"/>
                </a:solidFill>
                <a:latin typeface="Calibri" pitchFamily="34" charset="0"/>
                <a:ea typeface="Calibri" pitchFamily="34" charset="-122"/>
                <a:cs typeface="Calibri" pitchFamily="34" charset="-120"/>
              </a:rPr>
              <a:t>Asymmetric Tariff Exposure</a:t>
            </a:r>
            <a:endParaRPr lang="en-US" sz="950" dirty="0"/>
          </a:p>
        </p:txBody>
      </p:sp>
      <p:sp>
        <p:nvSpPr>
          <p:cNvPr id="36" name="Text 34"/>
          <p:cNvSpPr/>
          <p:nvPr/>
        </p:nvSpPr>
        <p:spPr>
          <a:xfrm>
            <a:off x="6565392" y="4974336"/>
            <a:ext cx="5120640" cy="512064"/>
          </a:xfrm>
          <a:prstGeom prst="rect">
            <a:avLst/>
          </a:prstGeom>
          <a:noFill/>
          <a:ln/>
        </p:spPr>
        <p:txBody>
          <a:bodyPr wrap="square" lIns="0" tIns="0" rIns="0" bIns="0" rtlCol="0" anchor="ctr"/>
          <a:lstStyle/>
          <a:p>
            <a:pPr indent="0" marL="0">
              <a:buNone/>
            </a:pPr>
            <a:r>
              <a:rPr lang="en-US" sz="850" dirty="0">
                <a:solidFill>
                  <a:srgbClr val="6B7C93"/>
                </a:solidFill>
                <a:latin typeface="Calibri" pitchFamily="34" charset="0"/>
                <a:ea typeface="Calibri" pitchFamily="34" charset="-122"/>
                <a:cs typeface="Calibri" pitchFamily="34" charset="-120"/>
              </a:rPr>
              <a:t>FTZ and bonded infrastructure gains commercial value as tariff complexity increases. Project is structurally long on policy volatility — an unusual characteristic for infrastructure.</a:t>
            </a:r>
            <a:endParaRPr lang="en-US" sz="850" dirty="0"/>
          </a:p>
        </p:txBody>
      </p:sp>
      <p:sp>
        <p:nvSpPr>
          <p:cNvPr id="37" name="Shape 35"/>
          <p:cNvSpPr/>
          <p:nvPr/>
        </p:nvSpPr>
        <p:spPr>
          <a:xfrm>
            <a:off x="457200" y="6291072"/>
            <a:ext cx="11247120" cy="9144"/>
          </a:xfrm>
          <a:prstGeom prst="rect">
            <a:avLst/>
          </a:prstGeom>
          <a:solidFill>
            <a:srgbClr val="D0D6DE"/>
          </a:solidFill>
          <a:ln/>
        </p:spPr>
      </p:sp>
      <p:sp>
        <p:nvSpPr>
          <p:cNvPr id="38" name="Text 36"/>
          <p:cNvSpPr/>
          <p:nvPr/>
        </p:nvSpPr>
        <p:spPr>
          <a:xfrm>
            <a:off x="457200" y="6345936"/>
            <a:ext cx="11247120" cy="237744"/>
          </a:xfrm>
          <a:prstGeom prst="rect">
            <a:avLst/>
          </a:prstGeom>
          <a:noFill/>
          <a:ln/>
        </p:spPr>
        <p:txBody>
          <a:bodyPr wrap="square" lIns="0" tIns="0" rIns="0" bIns="0" rtlCol="0" anchor="ctr"/>
          <a:lstStyle/>
          <a:p>
            <a:pPr indent="0" marL="0">
              <a:buNone/>
            </a:pPr>
            <a:r>
              <a:rPr lang="en-US" sz="750" i="1" dirty="0">
                <a:solidFill>
                  <a:srgbClr val="6B7C93"/>
                </a:solidFill>
                <a:latin typeface="Calibri" pitchFamily="34" charset="0"/>
                <a:ea typeface="Calibri" pitchFamily="34" charset="-122"/>
                <a:cs typeface="Calibri" pitchFamily="34" charset="-120"/>
              </a:rPr>
              <a:t>Market context note: North American cold-chain market reached $127B in 2024, projected at $136B in 2025. Pharmaceutical cold-chain packaging expected to grow from $20.6B (2025) to $83.2B by 2035. International Falls Phase 1 cold storage and KINL air cargo are directly positioned in this growth segment.</a:t>
            </a:r>
            <a:endParaRPr lang="en-US" sz="750" dirty="0"/>
          </a:p>
        </p:txBody>
      </p:sp>
      <p:sp>
        <p:nvSpPr>
          <p:cNvPr id="39" name="Shape 37"/>
          <p:cNvSpPr/>
          <p:nvPr/>
        </p:nvSpPr>
        <p:spPr>
          <a:xfrm>
            <a:off x="0" y="6656832"/>
            <a:ext cx="12161520" cy="201168"/>
          </a:xfrm>
          <a:prstGeom prst="rect">
            <a:avLst/>
          </a:prstGeom>
          <a:solidFill>
            <a:srgbClr val="0F2341"/>
          </a:solidFill>
          <a:ln/>
        </p:spPr>
      </p:sp>
      <p:sp>
        <p:nvSpPr>
          <p:cNvPr id="40" name="Text 38"/>
          <p:cNvSpPr/>
          <p:nvPr/>
        </p:nvSpPr>
        <p:spPr>
          <a:xfrm>
            <a:off x="365760" y="6675120"/>
            <a:ext cx="10972800" cy="164592"/>
          </a:xfrm>
          <a:prstGeom prst="rect">
            <a:avLst/>
          </a:prstGeom>
          <a:noFill/>
          <a:ln/>
        </p:spPr>
        <p:txBody>
          <a:bodyPr wrap="square" lIns="0" tIns="0" rIns="0" bIns="0" rtlCol="0" anchor="ctr"/>
          <a:lstStyle/>
          <a:p>
            <a:pPr indent="0" marL="0">
              <a:buNone/>
            </a:pPr>
            <a:r>
              <a:rPr lang="en-US" sz="650" dirty="0">
                <a:solidFill>
                  <a:srgbClr val="8FA8C0"/>
                </a:solidFill>
                <a:latin typeface="Calibri" pitchFamily="34" charset="0"/>
                <a:ea typeface="Calibri" pitchFamily="34" charset="-122"/>
                <a:cs typeface="Calibri" pitchFamily="34" charset="-120"/>
              </a:rPr>
              <a:t>CONFIDENTIAL  |  INTERNATIONAL FALLS MULTIMODAL LOGISTICS HUB &amp; FTZ  |  ONESIMUS CORPORATION  |  ICM FORUM #12  |  APRIL 2026</a:t>
            </a:r>
            <a:endParaRPr lang="en-US" sz="650" dirty="0"/>
          </a:p>
        </p:txBody>
      </p:sp>
      <p:sp>
        <p:nvSpPr>
          <p:cNvPr id="41" name="Text 39"/>
          <p:cNvSpPr/>
          <p:nvPr/>
        </p:nvSpPr>
        <p:spPr>
          <a:xfrm>
            <a:off x="11430000" y="6675120"/>
            <a:ext cx="548640" cy="164592"/>
          </a:xfrm>
          <a:prstGeom prst="rect">
            <a:avLst/>
          </a:prstGeom>
          <a:noFill/>
          <a:ln/>
        </p:spPr>
        <p:txBody>
          <a:bodyPr wrap="square" lIns="0" tIns="0" rIns="0" bIns="0" rtlCol="0" anchor="ctr"/>
          <a:lstStyle/>
          <a:p>
            <a:pPr algn="r" indent="0" marL="0">
              <a:buNone/>
            </a:pPr>
            <a:r>
              <a:rPr lang="en-US" sz="650" dirty="0">
                <a:solidFill>
                  <a:srgbClr val="8FA8C0"/>
                </a:solidFill>
                <a:latin typeface="Calibri" pitchFamily="34" charset="0"/>
                <a:ea typeface="Calibri" pitchFamily="34" charset="-122"/>
                <a:cs typeface="Calibri" pitchFamily="34" charset="-120"/>
              </a:rPr>
              <a:t>9</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2026-04-16T18:26:15Z</dcterms:created>
  <dcterms:modified xsi:type="dcterms:W3CDTF">2026-04-16T18:26:15Z</dcterms:modified>
</cp:coreProperties>
</file>