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36AB1-702E-433A-9C10-1C7DC50AC7D4}" v="17" dt="2025-03-28T17:08:56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38"/>
  </p:normalViewPr>
  <p:slideViewPr>
    <p:cSldViewPr snapToGrid="0">
      <p:cViewPr varScale="1">
        <p:scale>
          <a:sx n="133" d="100"/>
          <a:sy n="133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F66CE-FA10-415A-B6A8-0B0684C6F5B7}" type="datetimeFigureOut">
              <a:rPr lang="en-US" smtClean="0"/>
              <a:t>4/6/25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7B07D-EF8E-4A66-8861-5F2486732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0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A68E-F4B1-D10C-6301-18B28CEAD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0589E-9C1A-B01E-1D7A-55F40D1F5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096C-07D9-F5C2-0A80-51EFDA12A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5775-25F8-4A4F-BFEE-3ABE37504B15}" type="datetime1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CE308-7764-C85C-4930-AD4BB638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SASI World + Kale Logistics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0B307-B068-04FB-E9DE-835F9696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2B99-1B56-415D-AC30-C85DE4B0C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7D6A-2779-29F5-085A-E8972688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BA94B-BAC3-A362-6191-E5C4D3231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0E6FF-C7E6-F1A3-E6EE-6A4AE6D3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BFFE-9BB9-421A-AD9B-FCEE717D715E}" type="datetime1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6DDF7-1FF5-E296-984F-8D6351B5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SASI World + Kale Logistics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1DF2A-D6C5-AF60-58B0-8CC4F9F0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2B99-1B56-415D-AC30-C85DE4B0C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FED4E-43B6-F603-A46C-7137C8C90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AC6E4-B2BA-3A36-4F9B-B0EF9248D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1B485-B42F-BDFD-B485-0348DEA2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2D44-FEB6-4B12-85F5-47C746E604E9}" type="datetime1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039BF-7149-3D71-EA3D-A2887B0C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SASI World + Kale Logistics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C6374-47DF-A4CA-EB09-C4817238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2B99-1B56-415D-AC30-C85DE4B0C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1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1D89-7D9B-DBB8-A960-B9167586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92CDC-96DD-BA28-782D-A0171A7D6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B5BED-9A1A-68B0-BE99-3328D00E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E766-50B2-4879-902F-2BA31DA74388}" type="datetime1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B6DC0-C32B-AF53-CD9C-B718C007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SASI World + Kale Logistics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E48C8-AABF-2B5A-A844-280FA659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2B99-1B56-415D-AC30-C85DE4B0C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7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F5993-2746-CA62-167B-E4781F64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98906-85E0-9C09-34EC-708B36BB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A398F-A99E-6782-22D1-A62880C9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B1D0-3889-432E-A76F-47454485711B}" type="datetime1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610F-17F6-9CDD-6479-810C6D62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SASI World + Kale Logistics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25AD5-EB5F-30AE-DD27-BD20246E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2B99-1B56-415D-AC30-C85DE4B0C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4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494D-552A-C9E0-E13D-F75841497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983B-6113-5761-44FD-B373F1F40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EDE83-CE6A-276B-E2B3-CD6E48CFB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C7A34-748F-E55A-E7FD-7FC3318E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41C2-36BC-497D-8E4D-DCD8582102DB}" type="datetime1">
              <a:rPr lang="en-US" smtClean="0"/>
              <a:t>4/6/25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5B05C-492C-E43F-DBB4-B8E06001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SASI World + Kale Logistics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2F51E-77D4-00BD-878E-A2F25420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2B99-1B56-415D-AC30-C85DE4B0C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2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7B9C-1059-2C80-F0A7-40DD385A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B2808-1677-B532-6A4D-952567126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7070E-DFD7-F72D-2875-2957B0CE5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9E7B2-9D03-41F6-F0A1-8A4BD9491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70BA8-71DA-7CA7-1465-258DF03A6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545CF-8D69-6C19-DF47-21F29FC2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27AF-4B7E-4CA2-B8D3-C62BABED440C}" type="datetime1">
              <a:rPr lang="en-US" smtClean="0"/>
              <a:t>4/6/25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3B690-AD25-694D-D729-D0880A7C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SASI World + Kale Logistics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C5C75-AACF-2260-1076-A2BD0A2A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2B99-1B56-415D-AC30-C85DE4B0C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1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E186-9585-92A1-D9C0-E8FC560B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9F596-5449-AD91-CE3C-2D3E4A85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79CD-6BCF-4904-AF87-92F41CF0FC36}" type="datetime1">
              <a:rPr lang="en-US" smtClean="0"/>
              <a:t>4/6/25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82903-21E8-5A81-FE16-CF15A6DF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SASI World + Kale Logistics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1D3C9-A2B0-3CF0-0D75-CF9E747F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2B99-1B56-415D-AC30-C85DE4B0C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4AEE00-3155-C0C7-72DB-33790A82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6632-C5FE-4D45-895D-2E9245A301D0}" type="datetime1">
              <a:rPr lang="en-US" smtClean="0"/>
              <a:t>4/6/25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8AA20-FAC9-B698-A0B7-E6E15C06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SASI World + Kale Logistics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01635-0DF5-49BA-45E7-37223514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2B99-1B56-415D-AC30-C85DE4B0C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9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E3A2-F825-AC45-774D-0314200E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03276-991F-E06E-DFC6-E4D950C87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12676-6DDD-4093-DB28-0B3E19BE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53408-3CDF-2BC6-39CD-1E8C9F03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D643-5EA8-4116-AC89-4AFE8A87BDC1}" type="datetime1">
              <a:rPr lang="en-US" smtClean="0"/>
              <a:t>4/6/25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E8D7D-BFDA-4738-BE11-D16B2E36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SASI World + Kale Logistics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9C9B1-1124-6FFD-06BC-03511632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2B99-1B56-415D-AC30-C85DE4B0C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2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F30B-5398-789F-A3F2-A07AD2AF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8A187-C90A-FACD-6B27-1C9D72E9B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A666F-BABD-F7DE-E450-F803184B6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C06C8-9420-E81A-8660-FB77A5CE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964-F57B-4205-A03C-1749894E87FF}" type="datetime1">
              <a:rPr lang="en-US" smtClean="0"/>
              <a:t>4/6/25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ED024-2B04-4760-19B6-F47453CC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SASI World + Kale Logistics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D085E-FBF6-230F-11E9-B27E1078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2B99-1B56-415D-AC30-C85DE4B0C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2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A32EA-94D4-0F93-B805-AF9527B8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05CAF-93F4-82A3-BB6E-B30DC219B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9F9F3-3AD9-9B02-A518-ABB3EF0AF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94698D-A6D6-42EA-AF82-1CE333082324}" type="datetime1">
              <a:rPr lang="en-US" smtClean="0"/>
              <a:t>4/6/25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F067-0E4C-97FE-2EC0-5550E3F69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SASI World + Kale Logistics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4F2F5-F594-048A-B78D-6336291E5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AF2B99-1B56-415D-AC30-C85DE4B0C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2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exchange-rate-volatility-international-trade-nigeri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lhouette of a person shaking hands with a world map&#10;&#10;AI-generated content may be incorrect.">
            <a:extLst>
              <a:ext uri="{FF2B5EF4-FFF2-40B4-BE49-F238E27FC236}">
                <a16:creationId xmlns:a16="http://schemas.microsoft.com/office/drawing/2014/main" id="{52811402-14FB-251A-4335-85AF45789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589" r="-1" b="-1"/>
          <a:stretch/>
        </p:blipFill>
        <p:spPr>
          <a:xfrm>
            <a:off x="2522342" y="0"/>
            <a:ext cx="9669656" cy="66579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8CB84-5C07-F626-96F7-C5A8C6E2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3190"/>
            <a:ext cx="8531942" cy="730331"/>
          </a:xfrm>
        </p:spPr>
        <p:txBody>
          <a:bodyPr>
            <a:normAutofit fontScale="90000"/>
          </a:bodyPr>
          <a:lstStyle/>
          <a:p>
            <a:r>
              <a:rPr lang="en-US" sz="3700" b="1" dirty="0"/>
              <a:t>Minnesota Multimodal Trade Platform –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C5275-6CDD-1152-47EA-163191475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0542"/>
            <a:ext cx="5906730" cy="503642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Exports are an economic driver</a:t>
            </a:r>
          </a:p>
          <a:p>
            <a:pPr lvl="1"/>
            <a:r>
              <a:rPr lang="en-US" sz="2200" dirty="0"/>
              <a:t>$1 manufacturing spend = $2.69 in economic activity</a:t>
            </a:r>
          </a:p>
          <a:p>
            <a:pPr lvl="1"/>
            <a:r>
              <a:rPr lang="en-US" sz="2200" dirty="0"/>
              <a:t>Export-focused job pay is 18% higher than domestic focused jobs</a:t>
            </a:r>
          </a:p>
          <a:p>
            <a:pPr marL="457200" lvl="1" indent="0">
              <a:buNone/>
            </a:pPr>
            <a:endParaRPr lang="en-US" sz="1300" dirty="0"/>
          </a:p>
          <a:p>
            <a:r>
              <a:rPr lang="en-US" b="1" dirty="0"/>
              <a:t>Minnesota</a:t>
            </a:r>
          </a:p>
          <a:p>
            <a:pPr lvl="1"/>
            <a:r>
              <a:rPr lang="en-US" sz="2200" dirty="0"/>
              <a:t>2024 exports = $24.6 billion of manufactured products</a:t>
            </a:r>
          </a:p>
          <a:p>
            <a:pPr lvl="1"/>
            <a:r>
              <a:rPr lang="en-US" sz="2200" dirty="0"/>
              <a:t>Supported 118 thousands jobs </a:t>
            </a:r>
          </a:p>
          <a:p>
            <a:pPr lvl="1"/>
            <a:r>
              <a:rPr lang="en-US" sz="2200" dirty="0"/>
              <a:t>8,121 companies of which 86% small and mid-sized</a:t>
            </a:r>
          </a:p>
          <a:p>
            <a:pPr lvl="1"/>
            <a:r>
              <a:rPr lang="en-US" sz="2200" dirty="0"/>
              <a:t>5.3% of MN GDP</a:t>
            </a:r>
          </a:p>
          <a:p>
            <a:pPr lvl="1"/>
            <a:r>
              <a:rPr lang="en-US" sz="2200" dirty="0"/>
              <a:t>2024 export markets – Canada ($7.5 Bn), Mexico ($4.2 Bn), China ($2.0 Bn), Japan ($1.0 Bn) and Ireland ($782 Mn).</a:t>
            </a:r>
          </a:p>
          <a:p>
            <a:pPr lvl="1"/>
            <a:r>
              <a:rPr lang="en-US" sz="2200" b="1" dirty="0"/>
              <a:t>Reduce leakage to ORD.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F8039-AFA2-4F31-CE05-1980E82B1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807" y="5929278"/>
            <a:ext cx="2972215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7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6DE61-1B6C-AD58-1CD0-34F1D62B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Minnesota Multimodal Trade Platform – Challenges to Trade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ECF2D-3146-49B5-21CF-4245B9050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817"/>
            <a:ext cx="7170336" cy="318795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kern="100" dirty="0">
                <a:ea typeface="Aptos" panose="020B0004020202020204" pitchFamily="34" charset="0"/>
                <a:cs typeface="Arial" panose="020B0604020202020204" pitchFamily="34" charset="0"/>
              </a:rPr>
              <a:t>R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educe repetitive consignment data entry.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kern="100" dirty="0">
                <a:ea typeface="Aptos" panose="020B0004020202020204" pitchFamily="34" charset="0"/>
                <a:cs typeface="Arial" panose="020B0604020202020204" pitchFamily="34" charset="0"/>
              </a:rPr>
              <a:t>R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educes consignment information and data errors.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kern="100" dirty="0">
                <a:ea typeface="Aptos" panose="020B0004020202020204" pitchFamily="34" charset="0"/>
                <a:cs typeface="Arial" panose="020B0604020202020204" pitchFamily="34" charset="0"/>
              </a:rPr>
              <a:t>Ensures 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of the borders.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kern="100" dirty="0"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pplicable duties and taxes are collected in a transparent manner.</a:t>
            </a: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C3014-59B2-1190-9D96-45D69BC4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493" y="3429000"/>
            <a:ext cx="3639904" cy="2461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30D6D-707B-A5B9-B214-AA9F9FA2B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093" y="5366431"/>
            <a:ext cx="2838846" cy="523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75CAEF-8930-006B-F946-D50020CA170C}"/>
              </a:ext>
            </a:extLst>
          </p:cNvPr>
          <p:cNvSpPr txBox="1"/>
          <p:nvPr/>
        </p:nvSpPr>
        <p:spPr>
          <a:xfrm>
            <a:off x="766916" y="1071716"/>
            <a:ext cx="10432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28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Cargo community systems and digital corridors – a platform for cross-border transactions – speed up consignment flows.</a:t>
            </a:r>
          </a:p>
        </p:txBody>
      </p:sp>
    </p:spTree>
    <p:extLst>
      <p:ext uri="{BB962C8B-B14F-4D97-AF65-F5344CB8AC3E}">
        <p14:creationId xmlns:p14="http://schemas.microsoft.com/office/powerpoint/2010/main" val="311543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6072-E3F3-1BC6-02F4-BD9D0D20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Autofit/>
          </a:bodyPr>
          <a:lstStyle/>
          <a:p>
            <a:r>
              <a:rPr lang="en-US" sz="3600" b="1" dirty="0"/>
              <a:t>Minnesota Multimodal Trade Platform - Concept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0E9F6-A351-7C80-1E92-121E8735A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1123628"/>
            <a:ext cx="10040751" cy="4610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E3524-26C1-9619-3DCE-DA70DA8E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839" y="5826120"/>
            <a:ext cx="3010320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9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AC16B-36DB-B12F-8810-FD2690A2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n-US" sz="3300" dirty="0">
                <a:solidFill>
                  <a:srgbClr val="FFFFFF"/>
                </a:solidFill>
              </a:rPr>
              <a:t>Minnesota Multimodal Trade Platform</a:t>
            </a:r>
            <a:br>
              <a:rPr lang="en-US" sz="3300" dirty="0">
                <a:solidFill>
                  <a:srgbClr val="FFFFFF"/>
                </a:solidFill>
              </a:rPr>
            </a:b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(Potential Locations)</a:t>
            </a:r>
          </a:p>
        </p:txBody>
      </p:sp>
      <p:pic>
        <p:nvPicPr>
          <p:cNvPr id="3" name="Picture 2" descr="Reference Map of Minnesota">
            <a:extLst>
              <a:ext uri="{FF2B5EF4-FFF2-40B4-BE49-F238E27FC236}">
                <a16:creationId xmlns:a16="http://schemas.microsoft.com/office/drawing/2014/main" id="{5885467B-3F38-1825-64C9-1D0B8F00C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077" y="325751"/>
            <a:ext cx="6590223" cy="5568739"/>
          </a:xfrm>
          <a:prstGeom prst="rect">
            <a:avLst/>
          </a:prstGeom>
          <a:noFill/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CDE6865F-5B77-3E4F-E68E-82BAE36ABB9E}"/>
              </a:ext>
            </a:extLst>
          </p:cNvPr>
          <p:cNvSpPr/>
          <p:nvPr/>
        </p:nvSpPr>
        <p:spPr>
          <a:xfrm>
            <a:off x="7882467" y="4253847"/>
            <a:ext cx="347132" cy="2709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A69D085-7DF6-E316-AEE6-1D4CECC0402B}"/>
              </a:ext>
            </a:extLst>
          </p:cNvPr>
          <p:cNvSpPr/>
          <p:nvPr/>
        </p:nvSpPr>
        <p:spPr>
          <a:xfrm>
            <a:off x="8229599" y="5211234"/>
            <a:ext cx="347132" cy="2709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6039E4F-7400-9FE9-28E9-AD980225D558}"/>
              </a:ext>
            </a:extLst>
          </p:cNvPr>
          <p:cNvSpPr/>
          <p:nvPr/>
        </p:nvSpPr>
        <p:spPr>
          <a:xfrm>
            <a:off x="6031554" y="1401728"/>
            <a:ext cx="347132" cy="2709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5E81104-A57F-532A-FEA3-EBE9EAA26362}"/>
              </a:ext>
            </a:extLst>
          </p:cNvPr>
          <p:cNvSpPr/>
          <p:nvPr/>
        </p:nvSpPr>
        <p:spPr>
          <a:xfrm>
            <a:off x="7165258" y="3728914"/>
            <a:ext cx="347132" cy="2709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61F10030-6AB6-0E73-E2CC-100ED6EF5F19}"/>
              </a:ext>
            </a:extLst>
          </p:cNvPr>
          <p:cNvSpPr/>
          <p:nvPr/>
        </p:nvSpPr>
        <p:spPr>
          <a:xfrm>
            <a:off x="7724184" y="4379057"/>
            <a:ext cx="347132" cy="270932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FDEE16F-49E2-A92B-9473-F5F2B88C4025}"/>
              </a:ext>
            </a:extLst>
          </p:cNvPr>
          <p:cNvSpPr/>
          <p:nvPr/>
        </p:nvSpPr>
        <p:spPr>
          <a:xfrm>
            <a:off x="8412584" y="2618210"/>
            <a:ext cx="347132" cy="270932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7978597-810F-9D96-D135-1C7ECDCDB6E0}"/>
              </a:ext>
            </a:extLst>
          </p:cNvPr>
          <p:cNvSpPr/>
          <p:nvPr/>
        </p:nvSpPr>
        <p:spPr>
          <a:xfrm>
            <a:off x="8755482" y="5105402"/>
            <a:ext cx="347132" cy="270932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AE72558A-3034-41E6-8D2C-5443937D7890}"/>
              </a:ext>
            </a:extLst>
          </p:cNvPr>
          <p:cNvSpPr/>
          <p:nvPr/>
        </p:nvSpPr>
        <p:spPr>
          <a:xfrm>
            <a:off x="6378686" y="692578"/>
            <a:ext cx="347132" cy="2709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DCF0CD5-835F-CD2D-8EB5-CB84CE5DE213}"/>
              </a:ext>
            </a:extLst>
          </p:cNvPr>
          <p:cNvSpPr/>
          <p:nvPr/>
        </p:nvSpPr>
        <p:spPr>
          <a:xfrm>
            <a:off x="5466184" y="594677"/>
            <a:ext cx="347132" cy="2709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CA43926E-873E-F256-4F23-D62D90143000}"/>
              </a:ext>
            </a:extLst>
          </p:cNvPr>
          <p:cNvSpPr/>
          <p:nvPr/>
        </p:nvSpPr>
        <p:spPr>
          <a:xfrm>
            <a:off x="7907165" y="1112181"/>
            <a:ext cx="347132" cy="2709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99E922-F0C7-7BF4-4FEE-2FD31F00FF5D}"/>
              </a:ext>
            </a:extLst>
          </p:cNvPr>
          <p:cNvSpPr txBox="1"/>
          <p:nvPr/>
        </p:nvSpPr>
        <p:spPr>
          <a:xfrm>
            <a:off x="717422" y="5029200"/>
            <a:ext cx="36769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Airport             Marine port</a:t>
            </a:r>
          </a:p>
          <a:p>
            <a:r>
              <a:rPr lang="en-US" dirty="0"/>
              <a:t>Road/Rail port 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D1FDEF2B-F183-7B05-0009-D5DD9F8C74C4}"/>
              </a:ext>
            </a:extLst>
          </p:cNvPr>
          <p:cNvSpPr/>
          <p:nvPr/>
        </p:nvSpPr>
        <p:spPr>
          <a:xfrm>
            <a:off x="2343150" y="5346700"/>
            <a:ext cx="347132" cy="2709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A9C3A046-6963-E6F8-8CA8-74137A3F45C0}"/>
              </a:ext>
            </a:extLst>
          </p:cNvPr>
          <p:cNvSpPr/>
          <p:nvPr/>
        </p:nvSpPr>
        <p:spPr>
          <a:xfrm>
            <a:off x="1557869" y="5075768"/>
            <a:ext cx="347132" cy="2709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62B2D881-F68E-F968-E0BD-9768D5574D9E}"/>
              </a:ext>
            </a:extLst>
          </p:cNvPr>
          <p:cNvSpPr/>
          <p:nvPr/>
        </p:nvSpPr>
        <p:spPr>
          <a:xfrm>
            <a:off x="3318887" y="5073544"/>
            <a:ext cx="347132" cy="270932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5C9DB7C7-87A5-657E-017D-9B548005039C}"/>
              </a:ext>
            </a:extLst>
          </p:cNvPr>
          <p:cNvSpPr/>
          <p:nvPr/>
        </p:nvSpPr>
        <p:spPr>
          <a:xfrm>
            <a:off x="9846032" y="1501648"/>
            <a:ext cx="347132" cy="2709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F99A17D-9EEF-47AC-B8A2-BE7E8BCA6908}"/>
              </a:ext>
            </a:extLst>
          </p:cNvPr>
          <p:cNvSpPr/>
          <p:nvPr/>
        </p:nvSpPr>
        <p:spPr>
          <a:xfrm>
            <a:off x="7514169" y="4211878"/>
            <a:ext cx="347132" cy="2709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35AE52-1F46-6035-1822-5F46A5AB1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48" y="6049109"/>
            <a:ext cx="1895475" cy="2857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336558-5C7F-DFF9-DC9B-8149BEAAF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996963"/>
            <a:ext cx="923748" cy="48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0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175</Words>
  <Application>Microsoft Macintosh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Minnesota Multimodal Trade Platform – Why?</vt:lpstr>
      <vt:lpstr>Minnesota Multimodal Trade Platform – Challenges to Trade</vt:lpstr>
      <vt:lpstr>Minnesota Multimodal Trade Platform - Concept</vt:lpstr>
      <vt:lpstr>Minnesota Multimodal Trade Platform  (Potential Locations)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Charles Edwards</dc:creator>
  <cp:lastModifiedBy>William Goins</cp:lastModifiedBy>
  <cp:revision>2</cp:revision>
  <dcterms:created xsi:type="dcterms:W3CDTF">2025-03-24T20:01:24Z</dcterms:created>
  <dcterms:modified xsi:type="dcterms:W3CDTF">2025-04-06T20:19:10Z</dcterms:modified>
</cp:coreProperties>
</file>