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74" r:id="rId6"/>
    <p:sldId id="268" r:id="rId7"/>
    <p:sldId id="257" r:id="rId8"/>
    <p:sldId id="373" r:id="rId9"/>
    <p:sldId id="379" r:id="rId10"/>
    <p:sldId id="378" r:id="rId11"/>
    <p:sldId id="375" r:id="rId12"/>
    <p:sldId id="377" r:id="rId13"/>
    <p:sldId id="380" r:id="rId14"/>
    <p:sldId id="376" r:id="rId15"/>
  </p:sldIdLst>
  <p:sldSz cx="96012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9DD9DD-9E6C-4910-8AC0-68ADFF6A6AFC}">
  <a:tblStyle styleId="{839DD9DD-9E6C-4910-8AC0-68ADFF6A6AFC}" styleName="Oliver Wyman - defaul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ap="flat" cmpd="sng" algn="ctr">
              <a:solidFill>
                <a:schemeClr val="tx1"/>
              </a:solidFill>
            </a:ln>
          </a:bottom>
          <a:insideH>
            <a:ln w="9525" cap="flat" cmpd="sng" algn="ctr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9525" cap="flat" cmpd="sng" algn="ctr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3792" autoAdjust="0"/>
  </p:normalViewPr>
  <p:slideViewPr>
    <p:cSldViewPr snapToGrid="0" showGuides="1">
      <p:cViewPr varScale="1">
        <p:scale>
          <a:sx n="64" d="100"/>
          <a:sy n="64" d="100"/>
        </p:scale>
        <p:origin x="12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572B-F973-4732-A453-119EA490170A}" type="datetimeFigureOut">
              <a:rPr lang="en-US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3C12-F094-4EDD-ABDC-7BADBDED574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7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27E5-BED3-44D0-9ADF-FA873E1D6DAF}" type="datetimeFigureOut">
              <a:rPr lang="en-US"/>
              <a:t>10/29/2024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DA73-AE27-4433-BD53-3E1DB61918F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0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486A6605-28FD-4C5B-BCA5-7DF45A9200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567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486A6605-28FD-4C5B-BCA5-7DF45A920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34242F-5A2F-42EB-9C86-96D5847903C3}"/>
              </a:ext>
            </a:extLst>
          </p:cNvPr>
          <p:cNvSpPr/>
          <p:nvPr userDrawn="1"/>
        </p:nvSpPr>
        <p:spPr>
          <a:xfrm>
            <a:off x="0" y="1671782"/>
            <a:ext cx="9601200" cy="5186218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body" sz="quarter" idx="10"/>
          </p:nvPr>
        </p:nvSpPr>
        <p:spPr>
          <a:xfrm>
            <a:off x="457200" y="3212536"/>
            <a:ext cx="8686800" cy="609398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4557"/>
            <a:ext cx="8686800" cy="2708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Subtitle: Arial 20pt Regular</a:t>
            </a:r>
          </a:p>
        </p:txBody>
      </p:sp>
      <p:sp>
        <p:nvSpPr>
          <p:cNvPr id="4" name="Presenter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97314"/>
            <a:ext cx="8686800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Date or presenter: Arial 18pt Regular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FFFB4-9BDD-4E16-8E33-6735B760E8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84175"/>
            <a:ext cx="2867025" cy="1008112"/>
          </a:xfrm>
          <a:prstGeom prst="rect">
            <a:avLst/>
          </a:prstGeom>
        </p:spPr>
      </p:pic>
      <p:pic>
        <p:nvPicPr>
          <p:cNvPr id="1026" name="Picture 2" descr="FCO_GOV_GENERIC_UKGO Logo email size">
            <a:extLst>
              <a:ext uri="{FF2B5EF4-FFF2-40B4-BE49-F238E27FC236}">
                <a16:creationId xmlns:a16="http://schemas.microsoft.com/office/drawing/2014/main" id="{695AD44A-23F4-82E0-146D-12AF7E046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169"/>
            <a:ext cx="1995488" cy="12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E301621-9060-4E08-B52A-706D01F431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2665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E301621-9060-4E08-B52A-706D01F43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8686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9pPr>
          </a:lstStyle>
          <a:p>
            <a:pPr lvl="0"/>
            <a:r>
              <a:rPr dirty="0"/>
              <a:t>Heading 14 </a:t>
            </a:r>
            <a:r>
              <a:rPr dirty="0" err="1"/>
              <a:t>pt</a:t>
            </a:r>
            <a:endParaRPr dirty="0"/>
          </a:p>
          <a:p>
            <a:pPr lvl="1"/>
            <a:r>
              <a:rPr dirty="0"/>
              <a:t>Subheading 14 </a:t>
            </a:r>
            <a:r>
              <a:rPr dirty="0" err="1"/>
              <a:t>pt</a:t>
            </a:r>
            <a:endParaRPr dirty="0"/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457200" y="1883664"/>
            <a:ext cx="8686800" cy="18111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457200" y="3914537"/>
            <a:ext cx="8686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457200" y="4399168"/>
            <a:ext cx="8686800" cy="18111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orient="horz" pos="1187">
          <p15:clr>
            <a:srgbClr val="FBAE40"/>
          </p15:clr>
        </p15:guide>
        <p15:guide id="3" orient="horz" pos="2464" userDrawn="1">
          <p15:clr>
            <a:srgbClr val="FBAE40"/>
          </p15:clr>
        </p15:guide>
        <p15:guide id="4" orient="horz" pos="27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3755237-E662-4F8F-9C69-D3C5CD10D8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58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3755237-E662-4F8F-9C69-D3C5CD10D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2587752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57200" y="1883664"/>
            <a:ext cx="2587752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3506724" y="1399032"/>
            <a:ext cx="5637276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3506724" y="1883664"/>
            <a:ext cx="5637276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1918">
          <p15:clr>
            <a:srgbClr val="FBAE40"/>
          </p15:clr>
        </p15:guide>
        <p15:guide id="3" pos="2209">
          <p15:clr>
            <a:srgbClr val="FBAE40"/>
          </p15:clr>
        </p15:guide>
        <p15:guide id="4" orient="horz" pos="118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FAFBC3-AD70-4DE8-9E74-A2B1BDE33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571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FAFBC3-AD70-4DE8-9E74-A2B1BDE33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5637276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57200" y="1883664"/>
            <a:ext cx="5637276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556248" y="1399032"/>
            <a:ext cx="2587752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556248" y="1883664"/>
            <a:ext cx="2587752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839">
          <p15:clr>
            <a:srgbClr val="FBAE40"/>
          </p15:clr>
        </p15:guide>
        <p15:guide id="3" pos="4130">
          <p15:clr>
            <a:srgbClr val="FBAE40"/>
          </p15:clr>
        </p15:guide>
        <p15:guide id="4" orient="horz" pos="11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045594-2637-405F-9F48-0387C75DFB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2700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045594-2637-405F-9F48-0387C75DF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57200" y="1399032"/>
            <a:ext cx="2587752" cy="481126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506724" y="1399032"/>
            <a:ext cx="2587752" cy="481126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556248" y="1399032"/>
            <a:ext cx="2587752" cy="481126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1918">
          <p15:clr>
            <a:srgbClr val="FBAE40"/>
          </p15:clr>
        </p15:guide>
        <p15:guide id="3" pos="2209">
          <p15:clr>
            <a:srgbClr val="FBAE40"/>
          </p15:clr>
        </p15:guide>
        <p15:guide id="4" pos="3839">
          <p15:clr>
            <a:srgbClr val="FBAE40"/>
          </p15:clr>
        </p15:guide>
        <p15:guide id="5" pos="41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6F9720B-55F9-472B-B650-19184A7E88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89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F9720B-55F9-472B-B650-19184A7E8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506724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556248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1918">
          <p15:clr>
            <a:srgbClr val="FBAE40"/>
          </p15:clr>
        </p15:guide>
        <p15:guide id="3" pos="2209">
          <p15:clr>
            <a:srgbClr val="FBAE40"/>
          </p15:clr>
        </p15:guide>
        <p15:guide id="4" pos="3839">
          <p15:clr>
            <a:srgbClr val="FBAE40"/>
          </p15:clr>
        </p15:guide>
        <p15:guide id="5" pos="4130">
          <p15:clr>
            <a:srgbClr val="FBAE40"/>
          </p15:clr>
        </p15:guide>
        <p15:guide id="6" orient="horz" pos="11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0A5306D-43CE-4B6D-AC59-222B080CFD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8108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0A5306D-43CE-4B6D-AC59-222B080C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57200" y="1883664"/>
            <a:ext cx="2587752" cy="43266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506724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506724" y="1883664"/>
            <a:ext cx="2587752" cy="43266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556248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556248" y="1883664"/>
            <a:ext cx="2587752" cy="43266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1918">
          <p15:clr>
            <a:srgbClr val="FBAE40"/>
          </p15:clr>
        </p15:guide>
        <p15:guide id="3" pos="2209">
          <p15:clr>
            <a:srgbClr val="FBAE40"/>
          </p15:clr>
        </p15:guide>
        <p15:guide id="4" pos="3839">
          <p15:clr>
            <a:srgbClr val="FBAE40"/>
          </p15:clr>
        </p15:guide>
        <p15:guide id="5" pos="4130">
          <p15:clr>
            <a:srgbClr val="FBAE40"/>
          </p15:clr>
        </p15:guide>
        <p15:guide id="6" orient="horz" pos="118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B4D8C2D1-0085-4444-A687-31070A6299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2971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B4D8C2D1-0085-4444-A687-31070A629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4114800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57200" y="1883664"/>
            <a:ext cx="4114800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5029200" y="1399032"/>
            <a:ext cx="4114800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2"/>
          </p:nvPr>
        </p:nvSpPr>
        <p:spPr>
          <a:xfrm>
            <a:off x="5029200" y="1883664"/>
            <a:ext cx="4114800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57200" y="3914537"/>
            <a:ext cx="4114800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4"/>
          </p:nvPr>
        </p:nvSpPr>
        <p:spPr>
          <a:xfrm>
            <a:off x="457200" y="4399168"/>
            <a:ext cx="4114800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5029200" y="3928872"/>
            <a:ext cx="4114800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16"/>
          </p:nvPr>
        </p:nvSpPr>
        <p:spPr>
          <a:xfrm>
            <a:off x="5029200" y="4399168"/>
            <a:ext cx="4114800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2880">
          <p15:clr>
            <a:srgbClr val="FBAE40"/>
          </p15:clr>
        </p15:guide>
        <p15:guide id="3" pos="3168">
          <p15:clr>
            <a:srgbClr val="FBAE40"/>
          </p15:clr>
        </p15:guide>
        <p15:guide id="4" orient="horz" pos="1187">
          <p15:clr>
            <a:srgbClr val="FBAE40"/>
          </p15:clr>
        </p15:guide>
        <p15:guide id="5" orient="horz" pos="2464" userDrawn="1">
          <p15:clr>
            <a:srgbClr val="FBAE40"/>
          </p15:clr>
        </p15:guide>
        <p15:guide id="6" orient="horz" pos="27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169B7CDA-5C33-4521-B9BB-6E7DA7CBDB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0050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169B7CDA-5C33-4521-B9BB-6E7DA7CBD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57200" y="1883663"/>
            <a:ext cx="2587752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506724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12"/>
          </p:nvPr>
        </p:nvSpPr>
        <p:spPr>
          <a:xfrm>
            <a:off x="3506724" y="1883663"/>
            <a:ext cx="2587752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556248" y="1399032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14"/>
          </p:nvPr>
        </p:nvSpPr>
        <p:spPr>
          <a:xfrm>
            <a:off x="6556248" y="1883663"/>
            <a:ext cx="2587752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57200" y="3914537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12 </a:t>
            </a:r>
            <a:r>
              <a:rPr dirty="0" err="1"/>
              <a:t>pt</a:t>
            </a:r>
            <a:endParaRPr dirty="0"/>
          </a:p>
          <a:p>
            <a:pPr lvl="1"/>
            <a:r>
              <a:rPr dirty="0"/>
              <a:t>Subheading 12 </a:t>
            </a:r>
            <a:r>
              <a:rPr dirty="0" err="1"/>
              <a:t>pt</a:t>
            </a:r>
            <a:endParaRPr dirty="0"/>
          </a:p>
        </p:txBody>
      </p:sp>
      <p:sp>
        <p:nvSpPr>
          <p:cNvPr id="10" name="Content Left Bottom"/>
          <p:cNvSpPr>
            <a:spLocks noGrp="1"/>
          </p:cNvSpPr>
          <p:nvPr>
            <p:ph sz="quarter" idx="16"/>
          </p:nvPr>
        </p:nvSpPr>
        <p:spPr>
          <a:xfrm>
            <a:off x="457200" y="4399168"/>
            <a:ext cx="2587752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506724" y="3914537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18"/>
          </p:nvPr>
        </p:nvSpPr>
        <p:spPr>
          <a:xfrm>
            <a:off x="3506724" y="4399168"/>
            <a:ext cx="2587752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556248" y="3914537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0"/>
          </p:nvPr>
        </p:nvSpPr>
        <p:spPr>
          <a:xfrm>
            <a:off x="6556248" y="4399168"/>
            <a:ext cx="2587752" cy="1811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1918">
          <p15:clr>
            <a:srgbClr val="FBAE40"/>
          </p15:clr>
        </p15:guide>
        <p15:guide id="3" pos="2209">
          <p15:clr>
            <a:srgbClr val="FBAE40"/>
          </p15:clr>
        </p15:guide>
        <p15:guide id="4" pos="3839">
          <p15:clr>
            <a:srgbClr val="FBAE40"/>
          </p15:clr>
        </p15:guide>
        <p15:guide id="5" pos="4130">
          <p15:clr>
            <a:srgbClr val="FBAE40"/>
          </p15:clr>
        </p15:guide>
        <p15:guide id="6" orient="horz" pos="1187">
          <p15:clr>
            <a:srgbClr val="FBAE40"/>
          </p15:clr>
        </p15:guide>
        <p15:guide id="7" orient="horz" pos="2464" userDrawn="1">
          <p15:clr>
            <a:srgbClr val="FBAE40"/>
          </p15:clr>
        </p15:guide>
        <p15:guide id="8" orient="horz" pos="27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8A7B63-96DE-46F6-BB80-21196794B278}"/>
              </a:ext>
            </a:extLst>
          </p:cNvPr>
          <p:cNvSpPr/>
          <p:nvPr userDrawn="1"/>
        </p:nvSpPr>
        <p:spPr>
          <a:xfrm>
            <a:off x="0" y="6327775"/>
            <a:ext cx="9601200" cy="530225"/>
          </a:xfrm>
          <a:prstGeom prst="rect">
            <a:avLst/>
          </a:prstGeom>
          <a:solidFill>
            <a:srgbClr val="01216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391807-FEAA-4C2D-92BE-AD57C4D4CD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4709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391807-FEAA-4C2D-92BE-AD57C4D4C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Contents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7" y="6466333"/>
            <a:ext cx="3469061" cy="216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41995-5924-4616-9BF4-4B4E72844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26" y="2924944"/>
            <a:ext cx="2937147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BBD5C15-A503-4AA3-99DD-E0A1842437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2338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BBD5C15-A503-4AA3-99DD-E0A184243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22DE7B0-7514-46A2-9A81-69ADEF651A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5191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22DE7B0-7514-46A2-9A81-69ADEF651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F293F1-02A6-4F6C-A11B-4EFF4D38DB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8681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F293F1-02A6-4F6C-A11B-4EFF4D38D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8686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orient="horz" pos="11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3987572-B35C-485E-AD60-B5927902A1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514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3987572-B35C-485E-AD60-B5927902A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8686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457200" y="1883664"/>
            <a:ext cx="8686800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orient="horz" pos="11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35EAEEC-11CE-4089-82D2-45521E1F4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3877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35EAEEC-11CE-4089-82D2-45521E1F4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6C14507-C68D-415B-9DD4-E818A46C6509}"/>
              </a:ext>
            </a:extLst>
          </p:cNvPr>
          <p:cNvSpPr/>
          <p:nvPr userDrawn="1"/>
        </p:nvSpPr>
        <p:spPr>
          <a:xfrm>
            <a:off x="0" y="1671782"/>
            <a:ext cx="9601200" cy="5186218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48397"/>
            <a:ext cx="8165592" cy="82586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dirty="0"/>
              <a:t>Section title</a:t>
            </a:r>
          </a:p>
          <a:p>
            <a:pPr lvl="1"/>
            <a:r>
              <a:rPr dirty="0"/>
              <a:t>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56644"/>
            <a:ext cx="8165592" cy="615553"/>
          </a:xfrm>
        </p:spPr>
        <p:txBody>
          <a:bodyPr lIns="0" tIns="0" rIns="0" bIns="0" anchor="b"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dirty="0"/>
              <a:t>##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80083"/>
            <a:ext cx="3469071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E397B0A-45CA-4711-96B3-F4E9739F0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5974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E397B0A-45CA-4711-96B3-F4E9739F0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457200" y="1399032"/>
            <a:ext cx="4114800" cy="481126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5029200" y="1399032"/>
            <a:ext cx="4114800" cy="481126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2880">
          <p15:clr>
            <a:srgbClr val="FBAE40"/>
          </p15:clr>
        </p15:guide>
        <p15:guide id="3" pos="31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E1F543-EB1B-466F-8A5C-15E71AF0F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9241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E1F543-EB1B-466F-8A5C-15E71AF0F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4114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0" y="1399032"/>
            <a:ext cx="4114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2880">
          <p15:clr>
            <a:srgbClr val="FBAE40"/>
          </p15:clr>
        </p15:guide>
        <p15:guide id="3" pos="3168">
          <p15:clr>
            <a:srgbClr val="FBAE40"/>
          </p15:clr>
        </p15:guide>
        <p15:guide id="4" orient="horz" pos="11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651923F-EA4A-4957-8163-4C7EF50E7E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75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651923F-EA4A-4957-8163-4C7EF50E7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57200" y="1399032"/>
            <a:ext cx="4114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57200" y="1883664"/>
            <a:ext cx="4114800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0" y="1399032"/>
            <a:ext cx="4114800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t>Heading 14 pt</a:t>
            </a:r>
          </a:p>
          <a:p>
            <a:pPr lvl="1"/>
            <a:r>
              <a:t>Subheading 14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5029200" y="1883664"/>
            <a:ext cx="4114800" cy="432663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2880">
          <p15:clr>
            <a:srgbClr val="FBAE40"/>
          </p15:clr>
        </p15:guide>
        <p15:guide id="3" pos="3168">
          <p15:clr>
            <a:srgbClr val="FBAE40"/>
          </p15:clr>
        </p15:guide>
        <p15:guide id="4" orient="horz" pos="118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EFBF257-48EC-469B-AA5B-C3F9127279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493284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73" imgH="473" progId="TCLayout.ActiveDocument.1">
                  <p:embed/>
                </p:oleObj>
              </mc:Choice>
              <mc:Fallback>
                <p:oleObj name="think-cell Slide" r:id="rId2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EFBF257-48EC-469B-AA5B-C3F912727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A8A7B63-96DE-46F6-BB80-21196794B278}"/>
              </a:ext>
            </a:extLst>
          </p:cNvPr>
          <p:cNvSpPr/>
          <p:nvPr userDrawn="1"/>
        </p:nvSpPr>
        <p:spPr>
          <a:xfrm>
            <a:off x="0" y="6327775"/>
            <a:ext cx="9601200" cy="530225"/>
          </a:xfrm>
          <a:prstGeom prst="rect">
            <a:avLst/>
          </a:prstGeom>
          <a:solidFill>
            <a:srgbClr val="01216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84048"/>
            <a:ext cx="8686800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457200" y="1399032"/>
            <a:ext cx="8686800" cy="4811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457200" y="6864350"/>
            <a:ext cx="314325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tx1"/>
                </a:solidFill>
              </a:defRPr>
            </a:lvl1pPr>
          </a:lstStyle>
          <a:p>
            <a:fld id="{7ECE2914-4E17-487A-A4E5-C87617449E51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771525" y="6864350"/>
            <a:ext cx="5334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304925" y="6864350"/>
            <a:ext cx="1524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tx1"/>
                </a:solidFill>
              </a:defRPr>
            </a:lvl1pPr>
          </a:lstStyle>
          <a:p>
            <a:fld id="{8F63CC74-D785-4C96-8C6E-EB177D1B9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155251" y="6511139"/>
            <a:ext cx="15709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7" y="6480083"/>
            <a:ext cx="3469061" cy="2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9" r:id="rId5"/>
    <p:sldLayoutId id="2147483651" r:id="rId6"/>
    <p:sldLayoutId id="2147483652" r:id="rId7"/>
    <p:sldLayoutId id="2147483660" r:id="rId8"/>
    <p:sldLayoutId id="2147483653" r:id="rId9"/>
    <p:sldLayoutId id="2147483658" r:id="rId10"/>
    <p:sldLayoutId id="2147483667" r:id="rId11"/>
    <p:sldLayoutId id="2147483668" r:id="rId12"/>
    <p:sldLayoutId id="2147483665" r:id="rId13"/>
    <p:sldLayoutId id="2147483666" r:id="rId14"/>
    <p:sldLayoutId id="2147483664" r:id="rId15"/>
    <p:sldLayoutId id="2147483661" r:id="rId16"/>
    <p:sldLayoutId id="2147483672" r:id="rId17"/>
    <p:sldLayoutId id="2147483670" r:id="rId18"/>
    <p:sldLayoutId id="2147483655" r:id="rId19"/>
    <p:sldLayoutId id="2147483656" r:id="rId20"/>
  </p:sldLayoutIdLs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2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90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242">
          <p15:clr>
            <a:srgbClr val="F26B43"/>
          </p15:clr>
        </p15:guide>
        <p15:guide id="4" orient="horz" pos="3984" userDrawn="1">
          <p15:clr>
            <a:srgbClr val="F26B43"/>
          </p15:clr>
        </p15:guide>
        <p15:guide id="5" orient="horz" pos="3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fif"/><Relationship Id="rId4" Type="http://schemas.openxmlformats.org/officeDocument/2006/relationships/hyperlink" Target="https://www.pikist.com/free-photo-xnvz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E5072B-CF49-4D4A-941E-9C792A8823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5289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E5072B-CF49-4D4A-941E-9C792A882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470F7-73E8-43F1-AFB5-B45C09440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4349" y="4777339"/>
            <a:ext cx="5276851" cy="168969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800" dirty="0"/>
              <a:t>J</a:t>
            </a:r>
            <a:r>
              <a:rPr lang="en-US" sz="2800" dirty="0"/>
              <a:t>an Bauer, Consul</a:t>
            </a:r>
          </a:p>
          <a:p>
            <a:pPr algn="ctr"/>
            <a:r>
              <a:rPr lang="en-US" dirty="0"/>
              <a:t>UK Government Office, Minnesota</a:t>
            </a:r>
          </a:p>
          <a:p>
            <a:pPr algn="ctr">
              <a:spcBef>
                <a:spcPts val="1800"/>
              </a:spcBef>
            </a:pPr>
            <a:r>
              <a:rPr lang="en-US" dirty="0"/>
              <a:t>Jan.Bauer@fcdo.gov.uk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80F97-7FEE-9E00-AFD0-CFEA749FEFAA}"/>
              </a:ext>
            </a:extLst>
          </p:cNvPr>
          <p:cNvSpPr txBox="1"/>
          <p:nvPr/>
        </p:nvSpPr>
        <p:spPr>
          <a:xfrm>
            <a:off x="0" y="1994703"/>
            <a:ext cx="9601199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UK - US Trade Resiliency</a:t>
            </a:r>
            <a:br>
              <a:rPr lang="en-GB" sz="4000" b="1" kern="0" dirty="0">
                <a:solidFill>
                  <a:schemeClr val="bg1"/>
                </a:solidFill>
                <a:latin typeface="+mj-lt"/>
              </a:rPr>
            </a:br>
            <a:endParaRPr lang="en-GB" b="1" kern="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Leveraging the Great Lakes </a:t>
            </a:r>
            <a:br>
              <a:rPr lang="en-GB" sz="4000" b="1" kern="0" dirty="0">
                <a:solidFill>
                  <a:schemeClr val="bg1"/>
                </a:solidFill>
                <a:latin typeface="+mj-lt"/>
              </a:rPr>
            </a:br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St. Lawerence Seaway</a:t>
            </a:r>
            <a:endParaRPr lang="en-US" sz="4000" b="1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A large container ship in the ocean&#10;&#10;Description automatically generated">
            <a:extLst>
              <a:ext uri="{FF2B5EF4-FFF2-40B4-BE49-F238E27FC236}">
                <a16:creationId xmlns:a16="http://schemas.microsoft.com/office/drawing/2014/main" id="{17775314-E41B-01C2-F42B-CEF44E55C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18" y="4343025"/>
            <a:ext cx="4121131" cy="23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D89A-371A-25DA-9CA0-9AAFE0F0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048"/>
            <a:ext cx="8686800" cy="758952"/>
          </a:xfrm>
        </p:spPr>
        <p:txBody>
          <a:bodyPr>
            <a:normAutofit/>
          </a:bodyPr>
          <a:lstStyle/>
          <a:p>
            <a:r>
              <a:rPr lang="en-GB" sz="3200" b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Next Steps:	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97D3-DC29-BEEE-C53D-41196381D3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984" y="1043571"/>
            <a:ext cx="4419600" cy="2052054"/>
          </a:xfrm>
        </p:spPr>
        <p:txBody>
          <a:bodyPr>
            <a:normAutofit/>
          </a:bodyPr>
          <a:lstStyle/>
          <a:p>
            <a:pPr marL="252146" indent="-252146">
              <a:lnSpc>
                <a:spcPct val="80000"/>
              </a:lnSpc>
              <a:spcBef>
                <a:spcPts val="0"/>
              </a:spcBef>
              <a:spcAft>
                <a:spcPts val="529"/>
              </a:spcAft>
              <a:buBlip>
                <a:blip r:embed="rId2"/>
              </a:buBlip>
              <a:tabLst>
                <a:tab pos="403433" algn="l"/>
              </a:tabLst>
            </a:pPr>
            <a:r>
              <a:rPr lang="en-GB" sz="2000" b="1" kern="1200" dirty="0">
                <a:solidFill>
                  <a:srgbClr val="001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 dialogs with multipliers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kern="1200" dirty="0"/>
              <a:t>Joint Effort UK/US Stakeholders</a:t>
            </a:r>
          </a:p>
          <a:p>
            <a:pPr marL="865800" lvl="2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kern="1200" dirty="0"/>
              <a:t>Freight Forwarders</a:t>
            </a:r>
          </a:p>
          <a:p>
            <a:pPr marL="865800" lvl="2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kern="1200" dirty="0"/>
              <a:t>Exporters </a:t>
            </a:r>
          </a:p>
          <a:p>
            <a:pPr marL="865800" lvl="2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kern="1200" dirty="0"/>
              <a:t>Shipping associations</a:t>
            </a:r>
          </a:p>
          <a:p>
            <a:pPr marL="865800" lvl="2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kern="1200" dirty="0"/>
              <a:t>Carriers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pic>
        <p:nvPicPr>
          <p:cNvPr id="14" name="Picture 13" descr="A large cargo ship on the water&#10;&#10;Description automatically generated">
            <a:extLst>
              <a:ext uri="{FF2B5EF4-FFF2-40B4-BE49-F238E27FC236}">
                <a16:creationId xmlns:a16="http://schemas.microsoft.com/office/drawing/2014/main" id="{46DE40A1-E933-5621-8866-AD0B886F3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3196805"/>
            <a:ext cx="4671571" cy="3126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DE9169-67C0-5141-00DC-DE7D533C62C9}"/>
              </a:ext>
            </a:extLst>
          </p:cNvPr>
          <p:cNvSpPr txBox="1"/>
          <p:nvPr/>
        </p:nvSpPr>
        <p:spPr>
          <a:xfrm>
            <a:off x="4800600" y="3848100"/>
            <a:ext cx="4552950" cy="1295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146" indent="-252146">
              <a:lnSpc>
                <a:spcPct val="80000"/>
              </a:lnSpc>
              <a:spcBef>
                <a:spcPts val="0"/>
              </a:spcBef>
              <a:spcAft>
                <a:spcPts val="529"/>
              </a:spcAft>
              <a:buBlip>
                <a:blip r:embed="rId2"/>
              </a:buBlip>
              <a:tabLst>
                <a:tab pos="403433" algn="l"/>
              </a:tabLst>
            </a:pPr>
            <a:r>
              <a:rPr lang="en-US" sz="2000" b="1" dirty="0">
                <a:solidFill>
                  <a:srgbClr val="001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London International Shipping  Conference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September 2025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US/UK team</a:t>
            </a:r>
          </a:p>
          <a:p>
            <a:pPr algn="l"/>
            <a:endParaRPr lang="en-US" sz="1200" kern="0" dirty="0"/>
          </a:p>
        </p:txBody>
      </p:sp>
      <p:pic>
        <p:nvPicPr>
          <p:cNvPr id="19" name="Picture 18" descr="A bridge and a river&#10;&#10;Description automatically generated with medium confidence">
            <a:extLst>
              <a:ext uri="{FF2B5EF4-FFF2-40B4-BE49-F238E27FC236}">
                <a16:creationId xmlns:a16="http://schemas.microsoft.com/office/drawing/2014/main" id="{0FE242CF-4443-C352-CA42-27EE057B0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571" y="97587"/>
            <a:ext cx="4929629" cy="30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E5072B-CF49-4D4A-941E-9C792A8823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E5072B-CF49-4D4A-941E-9C792A882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red and blue flag with white text&#10;&#10;Description automatically generated">
            <a:extLst>
              <a:ext uri="{FF2B5EF4-FFF2-40B4-BE49-F238E27FC236}">
                <a16:creationId xmlns:a16="http://schemas.microsoft.com/office/drawing/2014/main" id="{9C6939FB-2FBA-C0A8-69D4-389C5A45C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579" y="3334203"/>
            <a:ext cx="3150035" cy="18084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980F97-7FEE-9E00-AFD0-CFEA749FEFAA}"/>
              </a:ext>
            </a:extLst>
          </p:cNvPr>
          <p:cNvSpPr txBox="1"/>
          <p:nvPr/>
        </p:nvSpPr>
        <p:spPr>
          <a:xfrm>
            <a:off x="-2" y="1996801"/>
            <a:ext cx="96011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200" b="1" kern="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72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5FE64-65EC-2879-4E40-04381E1F9D06}"/>
              </a:ext>
            </a:extLst>
          </p:cNvPr>
          <p:cNvSpPr txBox="1"/>
          <p:nvPr/>
        </p:nvSpPr>
        <p:spPr>
          <a:xfrm>
            <a:off x="1523996" y="5572125"/>
            <a:ext cx="6553200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solidFill>
                  <a:schemeClr val="bg1"/>
                </a:solidFill>
              </a:rPr>
              <a:t>J</a:t>
            </a:r>
            <a:r>
              <a:rPr lang="en-US" sz="1600" b="1" dirty="0">
                <a:solidFill>
                  <a:schemeClr val="bg1"/>
                </a:solidFill>
              </a:rPr>
              <a:t>an Bauer, Consul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UK Government Office, Minnesota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Jan.Bauer@fcdo.gov.uk</a:t>
            </a:r>
          </a:p>
          <a:p>
            <a:pPr algn="l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2421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ver of a report&#10;&#10;Description automatically generated">
            <a:extLst>
              <a:ext uri="{FF2B5EF4-FFF2-40B4-BE49-F238E27FC236}">
                <a16:creationId xmlns:a16="http://schemas.microsoft.com/office/drawing/2014/main" id="{FF9C537D-07AD-36B2-1A1B-DE36A343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78" y="432911"/>
            <a:ext cx="4125267" cy="5317844"/>
          </a:xfrm>
          <a:prstGeom prst="rect">
            <a:avLst/>
          </a:prstGeom>
        </p:spPr>
      </p:pic>
      <p:pic>
        <p:nvPicPr>
          <p:cNvPr id="10" name="Picture 9" descr="A group of people standing in a room with flags&#10;&#10;Description automatically generated">
            <a:extLst>
              <a:ext uri="{FF2B5EF4-FFF2-40B4-BE49-F238E27FC236}">
                <a16:creationId xmlns:a16="http://schemas.microsoft.com/office/drawing/2014/main" id="{EC387574-FF9A-7AE1-84C7-BDF5AD1F0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1" t="36604" r="37844" b="15479"/>
          <a:stretch/>
        </p:blipFill>
        <p:spPr>
          <a:xfrm>
            <a:off x="422750" y="1403318"/>
            <a:ext cx="3326447" cy="3924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E68CB3-9EBD-F6D4-E055-D453AE15F135}"/>
              </a:ext>
            </a:extLst>
          </p:cNvPr>
          <p:cNvSpPr txBox="1"/>
          <p:nvPr/>
        </p:nvSpPr>
        <p:spPr>
          <a:xfrm>
            <a:off x="508475" y="406919"/>
            <a:ext cx="3326447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kern="0" dirty="0"/>
              <a:t>Minnesota Governor</a:t>
            </a:r>
          </a:p>
          <a:p>
            <a:pPr algn="ctr"/>
            <a:r>
              <a:rPr lang="en-US" b="1" kern="0" dirty="0"/>
              <a:t>June 2021</a:t>
            </a:r>
            <a:br>
              <a:rPr lang="en-US" b="1" kern="0" dirty="0"/>
            </a:br>
            <a:endParaRPr lang="en-US" sz="1000" b="1" kern="0" dirty="0"/>
          </a:p>
          <a:p>
            <a:pPr algn="l"/>
            <a:r>
              <a:rPr lang="en-US" sz="1200" b="1" kern="0" dirty="0"/>
              <a:t>Gov. Walz, CG Gogbashian, Consul Bauer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2B2F8-1593-E09F-8655-3A4725484F5D}"/>
              </a:ext>
            </a:extLst>
          </p:cNvPr>
          <p:cNvSpPr txBox="1"/>
          <p:nvPr/>
        </p:nvSpPr>
        <p:spPr>
          <a:xfrm>
            <a:off x="4767523" y="5841087"/>
            <a:ext cx="3914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kern="0" dirty="0"/>
              <a:t>UK Commissioned Report Fall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B015F-0E28-86E4-DA28-30681420EFA4}"/>
              </a:ext>
            </a:extLst>
          </p:cNvPr>
          <p:cNvSpPr txBox="1"/>
          <p:nvPr/>
        </p:nvSpPr>
        <p:spPr>
          <a:xfrm>
            <a:off x="422750" y="5535311"/>
            <a:ext cx="332644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kern="0" dirty="0"/>
              <a:t>Port of Duluth is 50% Underutilized </a:t>
            </a:r>
            <a:br>
              <a:rPr lang="en-US" sz="1400" b="1" kern="0" dirty="0"/>
            </a:br>
            <a:r>
              <a:rPr lang="en-US" sz="1400" b="1" kern="0" dirty="0"/>
              <a:t>and has the capacity</a:t>
            </a:r>
          </a:p>
        </p:txBody>
      </p:sp>
    </p:spTree>
    <p:extLst>
      <p:ext uri="{BB962C8B-B14F-4D97-AF65-F5344CB8AC3E}">
        <p14:creationId xmlns:p14="http://schemas.microsoft.com/office/powerpoint/2010/main" val="160371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EE56C7-3710-F835-5A3D-2F91E8CF0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37"/>
          <a:stretch/>
        </p:blipFill>
        <p:spPr>
          <a:xfrm>
            <a:off x="0" y="3590924"/>
            <a:ext cx="9601200" cy="281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8E5A46-533B-7ED1-555C-B1E3F04ED177}"/>
              </a:ext>
            </a:extLst>
          </p:cNvPr>
          <p:cNvSpPr txBox="1"/>
          <p:nvPr/>
        </p:nvSpPr>
        <p:spPr>
          <a:xfrm>
            <a:off x="352425" y="343199"/>
            <a:ext cx="889635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kern="0" dirty="0"/>
              <a:t>Report Context</a:t>
            </a:r>
            <a:r>
              <a:rPr lang="en-GB" sz="1200" kern="0" dirty="0"/>
              <a:t> </a:t>
            </a:r>
          </a:p>
          <a:p>
            <a:pPr algn="l"/>
            <a:endParaRPr lang="en-GB" sz="1200" kern="0" dirty="0"/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GB" sz="2400" b="1" kern="0" dirty="0">
                <a:solidFill>
                  <a:srgbClr val="C00000"/>
                </a:solidFill>
              </a:rPr>
              <a:t>Great Lakes Seaway are historically under-utilized</a:t>
            </a: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GB" sz="2400" b="1" kern="0" dirty="0">
                <a:solidFill>
                  <a:srgbClr val="C00000"/>
                </a:solidFill>
              </a:rPr>
              <a:t>Supply chains oriented around coastal ports are impacted by congestion &amp; reliability issues</a:t>
            </a: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GB" sz="2400" b="1" kern="0" dirty="0">
                <a:solidFill>
                  <a:srgbClr val="C00000"/>
                </a:solidFill>
              </a:rPr>
              <a:t>How can the Great Lakes Ports support a greater share of the UK/US trade and improve performance of trade flows?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2E7E-0430-5779-B2F7-895B37C1A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60"/>
          <a:stretch/>
        </p:blipFill>
        <p:spPr>
          <a:xfrm>
            <a:off x="8201024" y="0"/>
            <a:ext cx="1323975" cy="14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4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4C17AF6-CFD5-A210-0488-F6DB0E8D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01" y="257176"/>
            <a:ext cx="9351223" cy="7905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/>
              <a:t>Establish a Regular UK/US Trade Route via the </a:t>
            </a:r>
            <a:br>
              <a:rPr lang="en-GB" sz="2400" b="1" dirty="0"/>
            </a:br>
            <a:r>
              <a:rPr lang="en-GB" sz="2400" b="1" dirty="0"/>
              <a:t>	   Great Lakes SLS – a </a:t>
            </a:r>
            <a:r>
              <a:rPr lang="en-GB" sz="2400" b="1" dirty="0">
                <a:solidFill>
                  <a:srgbClr val="00B140"/>
                </a:solidFill>
              </a:rPr>
              <a:t>Green</a:t>
            </a:r>
            <a:r>
              <a:rPr lang="en-GB" sz="2400" b="1" dirty="0"/>
              <a:t> Shipping Corridor</a:t>
            </a:r>
            <a:endParaRPr lang="en-US" sz="2400" b="1" dirty="0"/>
          </a:p>
        </p:txBody>
      </p:sp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696B170B-5B5B-C838-61A3-2D1ECCF05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7" t="16115" r="7586" b="33500"/>
          <a:stretch/>
        </p:blipFill>
        <p:spPr>
          <a:xfrm>
            <a:off x="0" y="2845789"/>
            <a:ext cx="9601200" cy="3488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993E00-5E09-FD4A-DC9E-D4AAE9BF1E56}"/>
              </a:ext>
            </a:extLst>
          </p:cNvPr>
          <p:cNvSpPr txBox="1"/>
          <p:nvPr/>
        </p:nvSpPr>
        <p:spPr>
          <a:xfrm>
            <a:off x="538054" y="1002359"/>
            <a:ext cx="9063146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The St. Lawrence Seaway provides a direct maritime connection</a:t>
            </a:r>
          </a:p>
          <a:p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Better utilize of the GL SLS system for UK-US trade</a:t>
            </a:r>
            <a:br>
              <a:rPr lang="en-GB" sz="2400" dirty="0"/>
            </a:br>
            <a:endParaRPr lang="en-GB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Improve the smooth efficient movement of goods while reducing carbon emissions</a:t>
            </a:r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9C717-7FB5-EDC0-977C-B19A406A7B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59" r="101" b="30315"/>
          <a:stretch/>
        </p:blipFill>
        <p:spPr>
          <a:xfrm>
            <a:off x="8201024" y="0"/>
            <a:ext cx="1323975" cy="10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34CF-2CA8-A57E-085B-545A5558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00B140"/>
                </a:solidFill>
              </a:rPr>
              <a:t>Green Shipping Corridor</a:t>
            </a:r>
            <a:endParaRPr lang="en-US" sz="3200" b="1" dirty="0">
              <a:solidFill>
                <a:srgbClr val="00B14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AF2A-F094-A7B8-6498-68C06AB130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7E1FE-EC75-3317-1E41-83DDC5B50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hart of cargo shipping">
            <a:extLst>
              <a:ext uri="{FF2B5EF4-FFF2-40B4-BE49-F238E27FC236}">
                <a16:creationId xmlns:a16="http://schemas.microsoft.com/office/drawing/2014/main" id="{F016517D-2E1F-2678-E781-1E5B8C197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3305"/>
          <a:stretch/>
        </p:blipFill>
        <p:spPr>
          <a:xfrm>
            <a:off x="0" y="1062989"/>
            <a:ext cx="9601200" cy="5537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5D0AA-AB62-0BF0-6D8B-7A63DAE35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60"/>
          <a:stretch/>
        </p:blipFill>
        <p:spPr>
          <a:xfrm>
            <a:off x="8201024" y="0"/>
            <a:ext cx="1323975" cy="14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4EEA-B625-C583-C4D2-3B4E8851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441"/>
            <a:ext cx="9601200" cy="758952"/>
          </a:xfrm>
        </p:spPr>
        <p:txBody>
          <a:bodyPr/>
          <a:lstStyle/>
          <a:p>
            <a:pPr algn="ctr"/>
            <a:r>
              <a:rPr lang="en-GB" b="1" dirty="0"/>
              <a:t>Taking Advantage of an efficient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Trade Route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 descr="File:US map - states and capitals.png - Wikimedia Commons">
            <a:extLst>
              <a:ext uri="{FF2B5EF4-FFF2-40B4-BE49-F238E27FC236}">
                <a16:creationId xmlns:a16="http://schemas.microsoft.com/office/drawing/2014/main" id="{2185F249-476D-412F-5CAE-9655DAC96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0037" r="2282" b="17246"/>
          <a:stretch/>
        </p:blipFill>
        <p:spPr>
          <a:xfrm>
            <a:off x="0" y="602917"/>
            <a:ext cx="9705975" cy="5776140"/>
          </a:xfrm>
          <a:prstGeom prst="rect">
            <a:avLst/>
          </a:prstGeom>
        </p:spPr>
      </p:pic>
      <p:sp>
        <p:nvSpPr>
          <p:cNvPr id="11" name="5-Point Star 6">
            <a:extLst>
              <a:ext uri="{FF2B5EF4-FFF2-40B4-BE49-F238E27FC236}">
                <a16:creationId xmlns:a16="http://schemas.microsoft.com/office/drawing/2014/main" id="{AA5BB114-C07C-1FF9-147C-5C2408FF6D58}"/>
              </a:ext>
            </a:extLst>
          </p:cNvPr>
          <p:cNvSpPr/>
          <p:nvPr/>
        </p:nvSpPr>
        <p:spPr>
          <a:xfrm>
            <a:off x="5391149" y="1847641"/>
            <a:ext cx="161925" cy="15260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7">
            <a:extLst>
              <a:ext uri="{FF2B5EF4-FFF2-40B4-BE49-F238E27FC236}">
                <a16:creationId xmlns:a16="http://schemas.microsoft.com/office/drawing/2014/main" id="{75C4EC19-3B34-2846-0CE8-13AF563CA324}"/>
              </a:ext>
            </a:extLst>
          </p:cNvPr>
          <p:cNvSpPr/>
          <p:nvPr/>
        </p:nvSpPr>
        <p:spPr>
          <a:xfrm>
            <a:off x="7136998" y="2762319"/>
            <a:ext cx="147782" cy="176657"/>
          </a:xfrm>
          <a:prstGeom prst="star5">
            <a:avLst>
              <a:gd name="adj" fmla="val 19913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5A3E9-42DA-0817-290A-CA46544A12D8}"/>
              </a:ext>
            </a:extLst>
          </p:cNvPr>
          <p:cNvSpPr txBox="1"/>
          <p:nvPr/>
        </p:nvSpPr>
        <p:spPr>
          <a:xfrm>
            <a:off x="4886322" y="1651604"/>
            <a:ext cx="877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Duluth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84ACF1-3EEC-C5D3-D73B-B17E6846D66A}"/>
              </a:ext>
            </a:extLst>
          </p:cNvPr>
          <p:cNvSpPr/>
          <p:nvPr/>
        </p:nvSpPr>
        <p:spPr>
          <a:xfrm>
            <a:off x="6806258" y="2884815"/>
            <a:ext cx="809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Cleveland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3464B9-5FB2-1B31-C544-3E51A8BF56E3}"/>
              </a:ext>
            </a:extLst>
          </p:cNvPr>
          <p:cNvSpPr/>
          <p:nvPr/>
        </p:nvSpPr>
        <p:spPr>
          <a:xfrm>
            <a:off x="4543425" y="801310"/>
            <a:ext cx="4829175" cy="25308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4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1603B-0040-B346-B7B1-AB323314CDA9}"/>
              </a:ext>
            </a:extLst>
          </p:cNvPr>
          <p:cNvSpPr txBox="1">
            <a:spLocks/>
          </p:cNvSpPr>
          <p:nvPr/>
        </p:nvSpPr>
        <p:spPr>
          <a:xfrm>
            <a:off x="184817" y="1143000"/>
            <a:ext cx="9231566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2146" indent="-25214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Tx/>
              <a:buBlip>
                <a:blip r:embed="rId2"/>
              </a:buBlip>
              <a:tabLst>
                <a:tab pos="403433" algn="l"/>
              </a:tabLst>
              <a:defRPr sz="1588" kern="1200" baseline="0">
                <a:solidFill>
                  <a:srgbClr val="001E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41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32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/>
              <a:t> </a:t>
            </a:r>
            <a:r>
              <a:rPr lang="en-US" sz="2600" b="1" dirty="0"/>
              <a:t>UK and US Governments support this effort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/>
              <a:t> Resiliency &amp; Redundance- a supply chain insurance policy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Develop a supply chain with versatility, resiliency &amp; redundancy in an already challenged supply chain.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600" b="1" dirty="0"/>
              <a:t> Green Your Supply Chain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40-60% CO2 reductions, depending on mode and route (reducing rail and/or truck)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Unique value proposition:  Stand out as a company who can demonstrate they are reducing their carbon footprint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600" b="1" dirty="0"/>
              <a:t> Improved door-to-door travel times - avoiding coastal port congestion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Cleveland to UK - 7-10 days vs 2-3 weeks</a:t>
            </a:r>
            <a:endParaRPr lang="en-US" sz="1100" dirty="0"/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Duluth to UK - 2 weeks vs 4-6 weeks via east coast ports. </a:t>
            </a:r>
            <a:endParaRPr lang="en-US" sz="1100" dirty="0"/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Cash is King! $ Goods in consumers hands faster means sellers get paid faster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600" b="1" dirty="0"/>
              <a:t> Challenges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12" dirty="0"/>
              <a:t>Smaller Ships required (</a:t>
            </a:r>
            <a:r>
              <a:rPr lang="en-US" sz="2212" dirty="0" err="1"/>
              <a:t>Handi</a:t>
            </a:r>
            <a:r>
              <a:rPr lang="en-US" sz="2212" dirty="0"/>
              <a:t>-Max) to fit through 15 Locks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300" dirty="0"/>
              <a:t>Closure mid-January to mid-March for lock maintenance</a:t>
            </a:r>
          </a:p>
          <a:p>
            <a:pPr marL="0" indent="0">
              <a:buNone/>
            </a:pPr>
            <a:endParaRPr lang="en-US" sz="23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EFBBB-5603-4FBE-B29E-9EF5AA77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60"/>
          <a:stretch/>
        </p:blipFill>
        <p:spPr>
          <a:xfrm>
            <a:off x="8201024" y="0"/>
            <a:ext cx="1323975" cy="143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DCECA-8AF2-9280-2BE8-99055CD6E710}"/>
              </a:ext>
            </a:extLst>
          </p:cNvPr>
          <p:cNvSpPr txBox="1"/>
          <p:nvPr/>
        </p:nvSpPr>
        <p:spPr>
          <a:xfrm>
            <a:off x="542925" y="344328"/>
            <a:ext cx="59340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</a:rPr>
              <a:t>Key Points Review </a:t>
            </a:r>
          </a:p>
        </p:txBody>
      </p:sp>
    </p:spTree>
    <p:extLst>
      <p:ext uri="{BB962C8B-B14F-4D97-AF65-F5344CB8AC3E}">
        <p14:creationId xmlns:p14="http://schemas.microsoft.com/office/powerpoint/2010/main" val="125877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people posing for a photo in front of a large building&#10;&#10;Description automatically generated">
            <a:extLst>
              <a:ext uri="{FF2B5EF4-FFF2-40B4-BE49-F238E27FC236}">
                <a16:creationId xmlns:a16="http://schemas.microsoft.com/office/drawing/2014/main" id="{97B46A85-B25C-A9F1-0FA0-F722BDB6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4" b="13567"/>
          <a:stretch/>
        </p:blipFill>
        <p:spPr>
          <a:xfrm>
            <a:off x="1938336" y="9525"/>
            <a:ext cx="5472113" cy="6317567"/>
          </a:xfrm>
          <a:prstGeom prst="rect">
            <a:avLst/>
          </a:prstGeom>
        </p:spPr>
      </p:pic>
      <p:pic>
        <p:nvPicPr>
          <p:cNvPr id="31" name="Picture 30" descr="A group of people sitting at a table with wine glasses&#10;&#10;Description automatically generated">
            <a:extLst>
              <a:ext uri="{FF2B5EF4-FFF2-40B4-BE49-F238E27FC236}">
                <a16:creationId xmlns:a16="http://schemas.microsoft.com/office/drawing/2014/main" id="{D4A37764-4800-C0E9-4043-43E369AC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5" y="-530908"/>
            <a:ext cx="7534970" cy="6858000"/>
          </a:xfrm>
          <a:prstGeom prst="rect">
            <a:avLst/>
          </a:prstGeom>
        </p:spPr>
      </p:pic>
      <p:pic>
        <p:nvPicPr>
          <p:cNvPr id="33" name="Picture 32" descr="A group of people on a boat&#10;&#10;Description automatically generated">
            <a:extLst>
              <a:ext uri="{FF2B5EF4-FFF2-40B4-BE49-F238E27FC236}">
                <a16:creationId xmlns:a16="http://schemas.microsoft.com/office/drawing/2014/main" id="{CF59DA8E-21E9-FD64-C932-47F88DA76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" r="-2500"/>
          <a:stretch/>
        </p:blipFill>
        <p:spPr>
          <a:xfrm>
            <a:off x="457200" y="-530908"/>
            <a:ext cx="9144000" cy="685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5F0347E-F259-CC66-3033-30F59775F212}"/>
              </a:ext>
            </a:extLst>
          </p:cNvPr>
          <p:cNvSpPr txBox="1"/>
          <p:nvPr/>
        </p:nvSpPr>
        <p:spPr>
          <a:xfrm>
            <a:off x="1524000" y="663118"/>
            <a:ext cx="58864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kern="0" dirty="0"/>
              <a:t>Thames Estuary &amp; DP World Visit</a:t>
            </a:r>
            <a:endParaRPr lang="en-US" sz="2800" b="1" kern="0" dirty="0"/>
          </a:p>
        </p:txBody>
      </p:sp>
      <p:pic>
        <p:nvPicPr>
          <p:cNvPr id="38" name="Picture 37" descr="A group of people in a room&#10;&#10;Description automatically generated">
            <a:extLst>
              <a:ext uri="{FF2B5EF4-FFF2-40B4-BE49-F238E27FC236}">
                <a16:creationId xmlns:a16="http://schemas.microsoft.com/office/drawing/2014/main" id="{EB81A846-4771-CFF4-3673-36BC3B7B8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005" y="-417980"/>
            <a:ext cx="5050633" cy="6734177"/>
          </a:xfrm>
          <a:prstGeom prst="rect">
            <a:avLst/>
          </a:prstGeom>
        </p:spPr>
      </p:pic>
      <p:pic>
        <p:nvPicPr>
          <p:cNvPr id="40" name="Picture 39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C8587B71-48A4-3C2D-38C7-9058E38DE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2" y="-363320"/>
            <a:ext cx="5009638" cy="66795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9D21B4F-8D01-311B-7404-EC8FFFE96354}"/>
              </a:ext>
            </a:extLst>
          </p:cNvPr>
          <p:cNvSpPr txBox="1"/>
          <p:nvPr/>
        </p:nvSpPr>
        <p:spPr>
          <a:xfrm>
            <a:off x="1106767" y="514060"/>
            <a:ext cx="68484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kern="0" dirty="0"/>
              <a:t>Ports of Cleveland &amp; Duluth present </a:t>
            </a:r>
          </a:p>
          <a:p>
            <a:pPr algn="ctr"/>
            <a:r>
              <a:rPr lang="en-US" sz="2000" b="1" kern="0" dirty="0"/>
              <a:t>to supply chain leaders at the Port of Liverpool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0003FA-45B9-94BA-1D33-74DAB88D729B}"/>
              </a:ext>
            </a:extLst>
          </p:cNvPr>
          <p:cNvSpPr txBox="1"/>
          <p:nvPr/>
        </p:nvSpPr>
        <p:spPr>
          <a:xfrm>
            <a:off x="2138016" y="1993217"/>
            <a:ext cx="54120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1" kern="0" dirty="0"/>
              <a:t>US Delegation to the UK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5729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1" grpId="0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872C31-4D6D-91AE-87E5-00B9E9FFD323}"/>
              </a:ext>
            </a:extLst>
          </p:cNvPr>
          <p:cNvSpPr txBox="1"/>
          <p:nvPr/>
        </p:nvSpPr>
        <p:spPr>
          <a:xfrm>
            <a:off x="114300" y="146674"/>
            <a:ext cx="93535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kern="0" dirty="0"/>
              <a:t>UK Visit to the US July 2024</a:t>
            </a:r>
          </a:p>
          <a:p>
            <a:pPr algn="ctr"/>
            <a:r>
              <a:rPr lang="en-GB" sz="2800" kern="0" dirty="0"/>
              <a:t>Cleveland OH, Duluth MN &amp; Minneapolis MN</a:t>
            </a:r>
            <a:endParaRPr lang="en-US" sz="2800" kern="0" dirty="0"/>
          </a:p>
        </p:txBody>
      </p:sp>
      <p:pic>
        <p:nvPicPr>
          <p:cNvPr id="15" name="Picture 1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0737C0C-1018-B887-2353-E3E2B6A9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671"/>
            <a:ext cx="9601200" cy="4434554"/>
          </a:xfrm>
          <a:prstGeom prst="rect">
            <a:avLst/>
          </a:prstGeom>
        </p:spPr>
      </p:pic>
      <p:pic>
        <p:nvPicPr>
          <p:cNvPr id="17" name="Picture 16" descr="A group of people standing outside&#10;&#10;Description automatically generated">
            <a:extLst>
              <a:ext uri="{FF2B5EF4-FFF2-40B4-BE49-F238E27FC236}">
                <a16:creationId xmlns:a16="http://schemas.microsoft.com/office/drawing/2014/main" id="{11ACB10F-88FC-1180-01C3-C5043260C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9"/>
          <a:stretch/>
        </p:blipFill>
        <p:spPr>
          <a:xfrm>
            <a:off x="0" y="1399722"/>
            <a:ext cx="9601200" cy="5785974"/>
          </a:xfrm>
          <a:prstGeom prst="rect">
            <a:avLst/>
          </a:prstGeom>
        </p:spPr>
      </p:pic>
      <p:pic>
        <p:nvPicPr>
          <p:cNvPr id="21" name="Picture 20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BBF3E4A7-EC61-2090-1BDD-C533B583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8771"/>
            <a:ext cx="9582150" cy="5876925"/>
          </a:xfrm>
          <a:prstGeom prst="rect">
            <a:avLst/>
          </a:prstGeom>
        </p:spPr>
      </p:pic>
      <p:pic>
        <p:nvPicPr>
          <p:cNvPr id="23" name="Picture 2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7A3B249-83F6-31F5-B5FB-8FF057AE9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463302"/>
            <a:ext cx="9601200" cy="4818602"/>
          </a:xfrm>
          <a:prstGeom prst="rect">
            <a:avLst/>
          </a:prstGeom>
        </p:spPr>
      </p:pic>
      <p:pic>
        <p:nvPicPr>
          <p:cNvPr id="29" name="Picture 28" descr="A large ship in the water&#10;&#10;Description automatically generated">
            <a:extLst>
              <a:ext uri="{FF2B5EF4-FFF2-40B4-BE49-F238E27FC236}">
                <a16:creationId xmlns:a16="http://schemas.microsoft.com/office/drawing/2014/main" id="{91FD06E6-D117-1BA4-CB63-3EB8C9427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25" y="1008448"/>
            <a:ext cx="9601200" cy="59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CDO standard 4:3">
  <a:themeElements>
    <a:clrScheme name="Vanilla">
      <a:dk1>
        <a:srgbClr val="000000"/>
      </a:dk1>
      <a:lt1>
        <a:srgbClr val="FFFFFF"/>
      </a:lt1>
      <a:dk2>
        <a:srgbClr val="143172"/>
      </a:dk2>
      <a:lt2>
        <a:srgbClr val="FFFFFF"/>
      </a:lt2>
      <a:accent1>
        <a:srgbClr val="143172"/>
      </a:accent1>
      <a:accent2>
        <a:srgbClr val="407EC9"/>
      </a:accent2>
      <a:accent3>
        <a:srgbClr val="5CB8B2"/>
      </a:accent3>
      <a:accent4>
        <a:srgbClr val="C8C9C7"/>
      </a:accent4>
      <a:accent5>
        <a:srgbClr val="833177"/>
      </a:accent5>
      <a:accent6>
        <a:srgbClr val="C8102E"/>
      </a:accent6>
      <a:hlink>
        <a:srgbClr val="515151"/>
      </a:hlink>
      <a:folHlink>
        <a:srgbClr val="CBCBCB"/>
      </a:folHlink>
    </a:clrScheme>
    <a:fontScheme name="OW_FC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  <a:miter lim="800000"/>
        </a:ln>
      </a:spPr>
      <a:bodyPr lIns="73152" tIns="73152" rIns="73152" bIns="73152" rtlCol="0" anchor="ctr"/>
      <a:lstStyle>
        <a:defPPr algn="ctr">
          <a:defRPr sz="12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kern="0" dirty="0" smtClean="0"/>
        </a:defPPr>
      </a:lstStyle>
    </a:txDef>
  </a:objectDefaults>
  <a:extraClrSchemeLst/>
  <a:custClrLst>
    <a:custClr name="Flag blue">
      <a:srgbClr val="143172"/>
    </a:custClr>
    <a:custClr name="Red flag">
      <a:srgbClr val="C8102E"/>
    </a:custClr>
    <a:custClr name="Light blue">
      <a:srgbClr val="407EC9"/>
    </a:custClr>
    <a:custClr name="Purple">
      <a:srgbClr val="833177"/>
    </a:custClr>
    <a:custClr name="Teal">
      <a:srgbClr val="5CB8B2"/>
    </a:custClr>
    <a:custClr name="Gold">
      <a:srgbClr val="EAAA00"/>
    </a:custClr>
    <a:custClr name="Silver">
      <a:srgbClr val="C8C9C7"/>
    </a:custClr>
    <a:custClr name="Emerald">
      <a:srgbClr val="00B140"/>
    </a:custClr>
    <a:custClr name="Black">
      <a:srgbClr val="000000"/>
    </a:custClr>
    <a:custClr name="45%">
      <a:srgbClr val="A4A4A4"/>
    </a:custClr>
    <a:custClr name="Flag blue 75%">
      <a:srgbClr val="415891"/>
    </a:custClr>
    <a:custClr name="Red flag 75%">
      <a:srgbClr val="D84D61"/>
    </a:custClr>
    <a:custClr name="Light blue 75%">
      <a:srgbClr val="71A0D8"/>
    </a:custClr>
    <a:custClr name="Purple 75%">
      <a:srgbClr val="A26599"/>
    </a:custClr>
    <a:custClr name="Teal 75%">
      <a:srgbClr val="85CAC5"/>
    </a:custClr>
    <a:custClr name="Gold 75%">
      <a:srgbClr val="EFBF40"/>
    </a:custClr>
    <a:custClr name="Silver 75%">
      <a:srgbClr val="D6D7D5"/>
    </a:custClr>
    <a:custClr name="Emerald 75%">
      <a:srgbClr val="40C56F"/>
    </a:custClr>
    <a:custClr name="85%">
      <a:srgbClr val="262626"/>
    </a:custClr>
    <a:custClr name="35%">
      <a:srgbClr val="BFBFBF"/>
    </a:custClr>
    <a:custClr name="Flag blue 50%">
      <a:srgbClr val="808FB3"/>
    </a:custClr>
    <a:custClr name="Red flag 50%">
      <a:srgbClr val="E38696"/>
    </a:custClr>
    <a:custClr name="Light blue 50%">
      <a:srgbClr val="9EBEE4"/>
    </a:custClr>
    <a:custClr name="Purple 50%">
      <a:srgbClr val="C198BB"/>
    </a:custClr>
    <a:custClr name="Teal 50%">
      <a:srgbClr val="ADDBD9"/>
    </a:custClr>
    <a:custClr name="Gold 50%">
      <a:srgbClr val="F5D580"/>
    </a:custClr>
    <a:custClr name="Silver 50%">
      <a:srgbClr val="E3E4E3"/>
    </a:custClr>
    <a:custClr name="Emerald 50%">
      <a:srgbClr val="80D8A1"/>
    </a:custClr>
    <a:custClr name="75%">
      <a:srgbClr val="404040"/>
    </a:custClr>
    <a:custClr name="25%">
      <a:srgbClr val="D9D9D9"/>
    </a:custClr>
    <a:custClr name="Flag blue 25%">
      <a:srgbClr val="BFC7D9"/>
    </a:custClr>
    <a:custClr name="Red flag 25%">
      <a:srgbClr val="F3C4CE"/>
    </a:custClr>
    <a:custClr name="Light blue 25%">
      <a:srgbClr val="CEDFF3"/>
    </a:custClr>
    <a:custClr name="Purple 25%">
      <a:srgbClr val="E0CBDD"/>
    </a:custClr>
    <a:custClr name="Teal 25%">
      <a:srgbClr val="D6EDEC"/>
    </a:custClr>
    <a:custClr name="Gold 25%">
      <a:srgbClr val="FAEABF"/>
    </a:custClr>
    <a:custClr name="Silver 25%">
      <a:srgbClr val="F1F1F1"/>
    </a:custClr>
    <a:custClr name="Emerald 25%">
      <a:srgbClr val="BFEBCF"/>
    </a:custClr>
    <a:custClr name="65%">
      <a:srgbClr val="595959"/>
    </a:custClr>
    <a:custClr name="15%">
      <a:srgbClr val="F2F2F2"/>
    </a:custClr>
    <a:custClr name="Flag blue 15%">
      <a:srgbClr val="D9DEE8"/>
    </a:custClr>
    <a:custClr name="Red flag 15%">
      <a:srgbClr val="F7DCE1"/>
    </a:custClr>
    <a:custClr name="Light blue 15%">
      <a:srgbClr val="E4ECF4"/>
    </a:custClr>
    <a:custClr name="Purple 15%">
      <a:srgbClr val="ECE0EB"/>
    </a:custClr>
    <a:custClr name="Teal 15%">
      <a:srgbClr val="E7F4F3"/>
    </a:custClr>
    <a:custClr name="Gold 15%">
      <a:srgbClr val="FCF2D9"/>
    </a:custClr>
    <a:custClr name="Silver 15%">
      <a:srgbClr val="F7F7F7"/>
    </a:custClr>
    <a:custClr name="Emerald 15%">
      <a:srgbClr val="D9F3E0"/>
    </a:custClr>
    <a:custClr name="55%">
      <a:srgbClr val="7F7F7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FCDO Standard template" id="{39B45DD9-B8B3-4A4F-B940-CFFE9D0984AD}" vid="{F0B7AE15-1094-44C8-884C-829D958362B1}"/>
    </a:ext>
  </a:extLst>
</a:theme>
</file>

<file path=ppt/theme/theme2.xml><?xml version="1.0" encoding="utf-8"?>
<a:theme xmlns:a="http://schemas.openxmlformats.org/drawingml/2006/main" name="Vanilla">
  <a:themeElements>
    <a:clrScheme name="Vanilla">
      <a:dk1>
        <a:sysClr val="windowText" lastClr="000000"/>
      </a:dk1>
      <a:lt1>
        <a:sysClr val="window" lastClr="FFFFFF"/>
      </a:lt1>
      <a:dk2>
        <a:srgbClr val="28356A"/>
      </a:dk2>
      <a:lt2>
        <a:srgbClr val="FFFFFF"/>
      </a:lt2>
      <a:accent1>
        <a:srgbClr val="4A5FBA"/>
      </a:accent1>
      <a:accent2>
        <a:srgbClr val="A6B1DE"/>
      </a:accent2>
      <a:accent3>
        <a:srgbClr val="515151"/>
      </a:accent3>
      <a:accent4>
        <a:srgbClr val="CBCBCB"/>
      </a:accent4>
      <a:accent5>
        <a:srgbClr val="964698"/>
      </a:accent5>
      <a:accent6>
        <a:srgbClr val="D5A6D6"/>
      </a:accent6>
      <a:hlink>
        <a:srgbClr val="515151"/>
      </a:hlink>
      <a:folHlink>
        <a:srgbClr val="CBCBCB"/>
      </a:folHlink>
    </a:clrScheme>
    <a:fontScheme name="Vanilla">
      <a:majorFont>
        <a:latin typeface="Calibri"/>
        <a:ea typeface=""/>
        <a:cs typeface=""/>
        <a:font script="Jpan" typeface="Meiryo"/>
        <a:font script="Hang" typeface="맑은 고딕"/>
        <a:font script="Hans" typeface="DengXian"/>
        <a:font script="Hant" typeface="DengXian"/>
        <a:font script="Arab" typeface="Dubai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eiryo"/>
        <a:font script="Hang" typeface="맑은 고딕"/>
        <a:font script="Hans" typeface="DengXian"/>
        <a:font script="Hant" typeface="DengXian"/>
        <a:font script="Arab" typeface="Duba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  <a:miter lim="800000"/>
        </a:ln>
      </a:spPr>
      <a:bodyPr lIns="73152" tIns="73152" rIns="73152" bIns="73152" rtlCol="0" anchor="ctr"/>
      <a:lstStyle>
        <a:defPPr algn="ctr">
          <a:defRPr sz="12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kern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nilla.potx" id="{F6D262A5-B963-48E1-A2E3-3CBDBDB49CFF}" vid="{F53D162F-CDEA-4A23-9BC9-56CEC427F37C}"/>
    </a:ext>
  </a:extLst>
</a:theme>
</file>

<file path=ppt/theme/theme3.xml><?xml version="1.0" encoding="utf-8"?>
<a:theme xmlns:a="http://schemas.openxmlformats.org/drawingml/2006/main" name="Vanilla">
  <a:themeElements>
    <a:clrScheme name="Vanilla">
      <a:dk1>
        <a:sysClr val="windowText" lastClr="000000"/>
      </a:dk1>
      <a:lt1>
        <a:sysClr val="window" lastClr="FFFFFF"/>
      </a:lt1>
      <a:dk2>
        <a:srgbClr val="28356A"/>
      </a:dk2>
      <a:lt2>
        <a:srgbClr val="FFFFFF"/>
      </a:lt2>
      <a:accent1>
        <a:srgbClr val="4A5FBA"/>
      </a:accent1>
      <a:accent2>
        <a:srgbClr val="A6B1DE"/>
      </a:accent2>
      <a:accent3>
        <a:srgbClr val="515151"/>
      </a:accent3>
      <a:accent4>
        <a:srgbClr val="CBCBCB"/>
      </a:accent4>
      <a:accent5>
        <a:srgbClr val="964698"/>
      </a:accent5>
      <a:accent6>
        <a:srgbClr val="D5A6D6"/>
      </a:accent6>
      <a:hlink>
        <a:srgbClr val="515151"/>
      </a:hlink>
      <a:folHlink>
        <a:srgbClr val="CBCBCB"/>
      </a:folHlink>
    </a:clrScheme>
    <a:fontScheme name="Vanilla">
      <a:majorFont>
        <a:latin typeface="Calibri"/>
        <a:ea typeface=""/>
        <a:cs typeface=""/>
        <a:font script="Jpan" typeface="Meiryo"/>
        <a:font script="Hang" typeface="맑은 고딕"/>
        <a:font script="Hans" typeface="DengXian"/>
        <a:font script="Hant" typeface="DengXian"/>
        <a:font script="Arab" typeface="Dubai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eiryo"/>
        <a:font script="Hang" typeface="맑은 고딕"/>
        <a:font script="Hans" typeface="DengXian"/>
        <a:font script="Hant" typeface="DengXian"/>
        <a:font script="Arab" typeface="Duba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  <a:miter lim="800000"/>
        </a:ln>
      </a:spPr>
      <a:bodyPr lIns="73152" tIns="73152" rIns="73152" bIns="73152" rtlCol="0" anchor="ctr"/>
      <a:lstStyle>
        <a:defPPr algn="ctr">
          <a:defRPr sz="12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kern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nilla.potx" id="{F6D262A5-B963-48E1-A2E3-3CBDBDB49CFF}" vid="{F53D162F-CDEA-4A23-9BC9-56CEC427F3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1f536f-d5eb-43f8-b3e7-2d2a4b1e0d27">
      <UserInfo>
        <DisplayName>Craig Halblander</DisplayName>
        <AccountId>11710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129B9AB2BA74B9E110EAF29F4CE81" ma:contentTypeVersion="6" ma:contentTypeDescription="Create a new document." ma:contentTypeScope="" ma:versionID="1764e822b75a97ed76b0910119c8f768">
  <xsd:schema xmlns:xsd="http://www.w3.org/2001/XMLSchema" xmlns:xs="http://www.w3.org/2001/XMLSchema" xmlns:p="http://schemas.microsoft.com/office/2006/metadata/properties" xmlns:ns2="c8c201f7-bedc-4bf2-bc51-589174d9ec36" xmlns:ns3="661f536f-d5eb-43f8-b3e7-2d2a4b1e0d27" targetNamespace="http://schemas.microsoft.com/office/2006/metadata/properties" ma:root="true" ma:fieldsID="ad19c22affd2f1e9df8356db7d8f8ca5" ns2:_="" ns3:_="">
    <xsd:import namespace="c8c201f7-bedc-4bf2-bc51-589174d9ec36"/>
    <xsd:import namespace="661f536f-d5eb-43f8-b3e7-2d2a4b1e0d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201f7-bedc-4bf2-bc51-589174d9e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f536f-d5eb-43f8-b3e7-2d2a4b1e0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7470C-C308-4851-91CC-74E6C07FE6EF}">
  <ds:schemaRefs>
    <ds:schemaRef ds:uri="http://schemas.microsoft.com/office/2006/metadata/properties"/>
    <ds:schemaRef ds:uri="http://schemas.microsoft.com/office/infopath/2007/PartnerControls"/>
    <ds:schemaRef ds:uri="c8c201f7-bedc-4bf2-bc51-589174d9ec36"/>
    <ds:schemaRef ds:uri="http://purl.org/dc/elements/1.1/"/>
    <ds:schemaRef ds:uri="http://schemas.microsoft.com/office/2006/documentManagement/types"/>
    <ds:schemaRef ds:uri="661f536f-d5eb-43f8-b3e7-2d2a4b1e0d27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F41DBE-144C-48BE-9B5F-443B2F982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DA2E8-F61F-4B78-BE1B-2F424678D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201f7-bedc-4bf2-bc51-589174d9ec36"/>
    <ds:schemaRef ds:uri="661f536f-d5eb-43f8-b3e7-2d2a4b1e0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15c0bf4-4fcf-490e-a436-5b2e5bba7512}" enabled="1" method="Privileged" siteId="{d3a2d0d3-7cc8-4f52-bbf9-85bd43d942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19808</TotalTime>
  <Words>422</Words>
  <Application>Microsoft Office PowerPoint</Application>
  <PresentationFormat>Custom</PresentationFormat>
  <Paragraphs>63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FCDO standard 4:3</vt:lpstr>
      <vt:lpstr>think-cell Slide</vt:lpstr>
      <vt:lpstr>PowerPoint Presentation</vt:lpstr>
      <vt:lpstr>PowerPoint Presentation</vt:lpstr>
      <vt:lpstr>PowerPoint Presentation</vt:lpstr>
      <vt:lpstr> Establish a Regular UK/US Trade Route via the      Great Lakes SLS – a Green Shipping Corridor</vt:lpstr>
      <vt:lpstr>Green Shipping Corridor</vt:lpstr>
      <vt:lpstr>Taking Advantage of an efficient Green Trade Route </vt:lpstr>
      <vt:lpstr>PowerPoint Presentation</vt:lpstr>
      <vt:lpstr>PowerPoint Presentation</vt:lpstr>
      <vt:lpstr>PowerPoint Presentation</vt:lpstr>
      <vt:lpstr>Next Steps: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Bauer</dc:creator>
  <cp:keywords>TemplateVersion: DTP.PPTVanilla.20200102.3</cp:keywords>
  <cp:lastModifiedBy>Jan Bauer</cp:lastModifiedBy>
  <cp:revision>3</cp:revision>
  <dcterms:created xsi:type="dcterms:W3CDTF">2023-11-28T15:11:53Z</dcterms:created>
  <dcterms:modified xsi:type="dcterms:W3CDTF">2024-10-29T16:12:57Z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2020/01/03</vt:lpwstr>
  </property>
  <property fmtid="{D5CDD505-2E9C-101B-9397-08002B2CF9AE}" pid="3" name="DocumentMSOLanguageID">
    <vt:lpwstr>msoLanguageIDEnglishUS</vt:lpwstr>
  </property>
  <property fmtid="{D5CDD505-2E9C-101B-9397-08002B2CF9AE}" pid="4" name="ContentTypeId">
    <vt:lpwstr>0x010100B31129B9AB2BA74B9E110EAF29F4CE81</vt:lpwstr>
  </property>
  <property fmtid="{D5CDD505-2E9C-101B-9397-08002B2CF9AE}" pid="5" name="MSIP_Label_e15c0bf4-4fcf-490e-a436-5b2e5bba7512_Enabled">
    <vt:lpwstr>true</vt:lpwstr>
  </property>
  <property fmtid="{D5CDD505-2E9C-101B-9397-08002B2CF9AE}" pid="6" name="MSIP_Label_e15c0bf4-4fcf-490e-a436-5b2e5bba7512_SetDate">
    <vt:lpwstr>2022-08-16T16:10:21Z</vt:lpwstr>
  </property>
  <property fmtid="{D5CDD505-2E9C-101B-9397-08002B2CF9AE}" pid="7" name="MSIP_Label_e15c0bf4-4fcf-490e-a436-5b2e5bba7512_Method">
    <vt:lpwstr>Privileged</vt:lpwstr>
  </property>
  <property fmtid="{D5CDD505-2E9C-101B-9397-08002B2CF9AE}" pid="8" name="MSIP_Label_e15c0bf4-4fcf-490e-a436-5b2e5bba7512_Name">
    <vt:lpwstr>NOT PROTECTIVELY MARKED</vt:lpwstr>
  </property>
  <property fmtid="{D5CDD505-2E9C-101B-9397-08002B2CF9AE}" pid="9" name="MSIP_Label_e15c0bf4-4fcf-490e-a436-5b2e5bba7512_SiteId">
    <vt:lpwstr>d3a2d0d3-7cc8-4f52-bbf9-85bd43d94279</vt:lpwstr>
  </property>
  <property fmtid="{D5CDD505-2E9C-101B-9397-08002B2CF9AE}" pid="10" name="MSIP_Label_e15c0bf4-4fcf-490e-a436-5b2e5bba7512_ActionId">
    <vt:lpwstr>ffa27348-9e18-4eb5-a500-bf194074ee43</vt:lpwstr>
  </property>
  <property fmtid="{D5CDD505-2E9C-101B-9397-08002B2CF9AE}" pid="11" name="MSIP_Label_e15c0bf4-4fcf-490e-a436-5b2e5bba7512_ContentBits">
    <vt:lpwstr>0</vt:lpwstr>
  </property>
</Properties>
</file>