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5"/>
  </p:notesMasterIdLst>
  <p:handoutMasterIdLst>
    <p:handoutMasterId r:id="rId6"/>
  </p:handoutMasterIdLst>
  <p:sldIdLst>
    <p:sldId id="519" r:id="rId2"/>
    <p:sldId id="548" r:id="rId3"/>
    <p:sldId id="547" r:id="rId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3BB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21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/>
          <a:lstStyle>
            <a:lvl1pPr algn="r">
              <a:defRPr sz="1300"/>
            </a:lvl1pPr>
          </a:lstStyle>
          <a:p>
            <a:pPr>
              <a:defRPr/>
            </a:pPr>
            <a:fld id="{A6C0812C-7E4A-4678-9A33-A61906158BB8}" type="datetimeFigureOut">
              <a:rPr lang="en-US"/>
              <a:pPr>
                <a:defRPr/>
              </a:pPr>
              <a:t>10/10/24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 anchor="b"/>
          <a:lstStyle>
            <a:lvl1pPr algn="r">
              <a:defRPr sz="1300"/>
            </a:lvl1pPr>
          </a:lstStyle>
          <a:p>
            <a:pPr>
              <a:defRPr/>
            </a:pPr>
            <a:fld id="{7B690EFB-E2E4-4387-8CF4-0530AE53C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232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E9D70B4-134F-44D9-B21B-805F8618E174}" type="datetimeFigureOut">
              <a:rPr lang="en-US"/>
              <a:pPr>
                <a:defRPr/>
              </a:pPr>
              <a:t>10/10/24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3" tIns="47861" rIns="95723" bIns="4786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21175"/>
          </a:xfrm>
          <a:prstGeom prst="rect">
            <a:avLst/>
          </a:prstGeom>
        </p:spPr>
        <p:txBody>
          <a:bodyPr vert="horz" lIns="95723" tIns="47861" rIns="95723" bIns="4786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2"/>
            <a:ext cx="3170238" cy="481013"/>
          </a:xfrm>
          <a:prstGeom prst="rect">
            <a:avLst/>
          </a:prstGeom>
        </p:spPr>
        <p:txBody>
          <a:bodyPr vert="horz" lIns="95723" tIns="47861" rIns="95723" bIns="478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128AD9A-AAED-44B0-AF52-CAFE77BB52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24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82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532" y="2739496"/>
            <a:ext cx="5609167" cy="1375304"/>
          </a:xfr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3532" y="4499875"/>
            <a:ext cx="5609167" cy="5256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548902"/>
            <a:ext cx="514350" cy="91440"/>
          </a:xfrm>
        </p:spPr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2739496"/>
            <a:ext cx="3200401" cy="137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1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8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3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5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8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9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6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7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532" y="2739496"/>
            <a:ext cx="5609167" cy="1375304"/>
          </a:xfr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3532" y="4499875"/>
            <a:ext cx="5609167" cy="52562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548902"/>
            <a:ext cx="514350" cy="91440"/>
          </a:xfrm>
        </p:spPr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496"/>
            <a:ext cx="7772400" cy="1375304"/>
          </a:xfr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99875"/>
            <a:ext cx="5943600" cy="52562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548902"/>
            <a:ext cx="514350" cy="91440"/>
          </a:xfrm>
        </p:spPr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39496"/>
            <a:ext cx="8229600" cy="1375304"/>
          </a:xfrm>
        </p:spPr>
        <p:txBody>
          <a:bodyPr anchor="ctr" anchorCtr="0">
            <a:noAutofit/>
          </a:bodyPr>
          <a:lstStyle>
            <a:lvl1pPr algn="ctr">
              <a:defRPr sz="3200" b="1">
                <a:solidFill>
                  <a:srgbClr val="0A73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7417" y="4499875"/>
            <a:ext cx="5609167" cy="52562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A73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64236"/>
            <a:ext cx="514350" cy="91440"/>
          </a:xfrm>
        </p:spPr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3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5"/>
          <a:stretch/>
        </p:blipFill>
        <p:spPr>
          <a:xfrm>
            <a:off x="0" y="0"/>
            <a:ext cx="9144000" cy="1261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358"/>
            <a:ext cx="7886700" cy="1146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6891"/>
            <a:ext cx="7886700" cy="4800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6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2"/>
          <a:stretch/>
        </p:blipFill>
        <p:spPr>
          <a:xfrm>
            <a:off x="0" y="0"/>
            <a:ext cx="9144000" cy="171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73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3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2"/>
          <a:stretch/>
        </p:blipFill>
        <p:spPr>
          <a:xfrm>
            <a:off x="0" y="0"/>
            <a:ext cx="9144000" cy="171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73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96295"/>
          <a:stretch/>
        </p:blipFill>
        <p:spPr>
          <a:xfrm>
            <a:off x="0" y="0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3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73B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96295"/>
          <a:stretch/>
        </p:blipFill>
        <p:spPr>
          <a:xfrm>
            <a:off x="0" y="0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275" y="6356351"/>
            <a:ext cx="472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D76D3F-7035-4AC2-8B6A-0FDC6933B9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6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A73B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A73BB"/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73BB"/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73BB"/>
        </a:buClr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73BB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73BB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Overview</a:t>
            </a:r>
            <a:endParaRPr lang="en-US" alt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28650" y="1474786"/>
            <a:ext cx="7886700" cy="4610493"/>
          </a:xfrm>
        </p:spPr>
        <p:txBody>
          <a:bodyPr rtlCol="0">
            <a:spAutoFit/>
          </a:bodyPr>
          <a:lstStyle/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0A73BB"/>
                </a:solidFill>
              </a:rPr>
              <a:t>Objective:  To develop a broader understanding of the international air trade market that is, or could be, served via MSP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Understanding leakage to ORD is part of broader research objectives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0A73BB"/>
                </a:solidFill>
              </a:rPr>
              <a:t>Market Analysis:  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Regional Air Trade Flow Patterns</a:t>
            </a:r>
          </a:p>
          <a:p>
            <a:pPr lvl="4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Volume and growth of trade flows for a reasonable catchment area</a:t>
            </a:r>
          </a:p>
          <a:p>
            <a:pPr lvl="4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Diversity of demand flows</a:t>
            </a:r>
          </a:p>
          <a:p>
            <a:pPr lvl="4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Current Routing Patterns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Interview Program</a:t>
            </a:r>
          </a:p>
          <a:p>
            <a:pPr lvl="4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Identify “why” patterns exist, how they might change and opportunity to attract to MSP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0A73BB"/>
                </a:solidFill>
              </a:rPr>
              <a:t>Other Study Elements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MSP air cargo forecasts and gap analysis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0" dirty="0">
                <a:solidFill>
                  <a:srgbClr val="0A73BB"/>
                </a:solidFill>
              </a:rPr>
              <a:t>Recommendations for MSP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275" y="6356351"/>
            <a:ext cx="472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76D3F-7035-4AC2-8B6A-0FDC6933B9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Industry Interview Program was Well-Received and Productive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5583" y="1931986"/>
            <a:ext cx="7886700" cy="3299365"/>
          </a:xfrm>
        </p:spPr>
        <p:txBody>
          <a:bodyPr rtlCol="0"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Over 30 different companies were interviewed (some with both local and national representatives) including airlines, ground handlers/truckers, freight forwarders, shippers and stakeholder </a:t>
            </a:r>
            <a:r>
              <a:rPr lang="en-US" sz="1600" err="1">
                <a:solidFill>
                  <a:srgbClr val="0A73BB"/>
                </a:solidFill>
              </a:rPr>
              <a:t>organizations</a:t>
            </a:r>
            <a:r>
              <a:rPr lang="en-US" sz="1600">
                <a:solidFill>
                  <a:srgbClr val="0A73BB"/>
                </a:solidFill>
              </a:rPr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>
                <a:solidFill>
                  <a:srgbClr val="0A73BB"/>
                </a:solidFill>
              </a:rPr>
              <a:t>Resulted </a:t>
            </a:r>
            <a:r>
              <a:rPr lang="en-US" sz="1600" dirty="0">
                <a:solidFill>
                  <a:srgbClr val="0A73BB"/>
                </a:solidFill>
              </a:rPr>
              <a:t>in multi-faceted perspective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Supported and gave context to secondary data and statistics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Provided insight into “why” air trade patterns exist and potential for change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Provided details of the conditions that exist for air cargo stakeholders and what conditions might be required for expanded cargo activity (e.g., for a freighter).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Allowed for some consensus on factors driving routing and other patterns.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275" y="6356351"/>
            <a:ext cx="472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76D3F-7035-4AC2-8B6A-0FDC6933B9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69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Status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45583" y="1931986"/>
            <a:ext cx="7886700" cy="1606594"/>
          </a:xfrm>
        </p:spPr>
        <p:txBody>
          <a:bodyPr rtlCol="0">
            <a:sp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Started in June 2024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Draft Final Report is in the writing stage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dirty="0">
                <a:solidFill>
                  <a:srgbClr val="0A73BB"/>
                </a:solidFill>
              </a:rPr>
              <a:t>Presentation to the MAC in early December, at which time final results, conclusions and proposed next steps will be presented</a:t>
            </a:r>
          </a:p>
          <a:p>
            <a:pPr lvl="4">
              <a:spcBef>
                <a:spcPts val="0"/>
              </a:spcBef>
              <a:spcAft>
                <a:spcPts val="1200"/>
              </a:spcAft>
              <a:defRPr/>
            </a:pPr>
            <a:endParaRPr lang="en-US" sz="1200" dirty="0">
              <a:solidFill>
                <a:srgbClr val="0A73BB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275" y="6356351"/>
            <a:ext cx="472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76D3F-7035-4AC2-8B6A-0FDC6933B9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284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58875</TotalTime>
  <Words>239</Words>
  <Application>Microsoft Macintosh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Project Overview</vt:lpstr>
      <vt:lpstr>Industry Interview Program was Well-Received and Productive</vt:lpstr>
      <vt:lpstr>Project Status</vt:lpstr>
    </vt:vector>
  </TitlesOfParts>
  <Company>TranSystems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mlcohen</dc:creator>
  <cp:lastModifiedBy>William Goins</cp:lastModifiedBy>
  <cp:revision>427</cp:revision>
  <cp:lastPrinted>2022-05-25T14:56:21Z</cp:lastPrinted>
  <dcterms:created xsi:type="dcterms:W3CDTF">2008-02-01T17:37:13Z</dcterms:created>
  <dcterms:modified xsi:type="dcterms:W3CDTF">2024-10-10T15:26:14Z</dcterms:modified>
</cp:coreProperties>
</file>